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65" r:id="rId2"/>
  </p:sldMasterIdLst>
  <p:notesMasterIdLst>
    <p:notesMasterId r:id="rId27"/>
  </p:notesMasterIdLst>
  <p:sldIdLst>
    <p:sldId id="256" r:id="rId3"/>
    <p:sldId id="263" r:id="rId4"/>
    <p:sldId id="257" r:id="rId5"/>
    <p:sldId id="269" r:id="rId6"/>
    <p:sldId id="270" r:id="rId7"/>
    <p:sldId id="271" r:id="rId8"/>
    <p:sldId id="259" r:id="rId9"/>
    <p:sldId id="262" r:id="rId10"/>
    <p:sldId id="272" r:id="rId11"/>
    <p:sldId id="273" r:id="rId12"/>
    <p:sldId id="264" r:id="rId13"/>
    <p:sldId id="265" r:id="rId14"/>
    <p:sldId id="260" r:id="rId15"/>
    <p:sldId id="258" r:id="rId16"/>
    <p:sldId id="275" r:id="rId17"/>
    <p:sldId id="267" r:id="rId18"/>
    <p:sldId id="268" r:id="rId19"/>
    <p:sldId id="276" r:id="rId20"/>
    <p:sldId id="277" r:id="rId21"/>
    <p:sldId id="283" r:id="rId22"/>
    <p:sldId id="279" r:id="rId23"/>
    <p:sldId id="280" r:id="rId24"/>
    <p:sldId id="281" r:id="rId25"/>
    <p:sldId id="282" r:id="rId2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gitternetz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F7E7FD-0234-4B8F-A640-2DCB42B2DA50}" type="datetimeFigureOut">
              <a:rPr lang="de-DE" smtClean="0"/>
              <a:pPr/>
              <a:t>29.01.2021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97FB01-AF91-4EA7-8841-306E8EE21B3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096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09FB1AB-F309-4DEE-9C30-56016972BB9D}" type="slidenum">
              <a:rPr lang="de-DE" smtClean="0">
                <a:latin typeface="Times New Roman" charset="0"/>
              </a:rPr>
              <a:pPr/>
              <a:t>19</a:t>
            </a:fld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3012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71213FE-E866-44A0-828B-77EAC3FAF1D3}" type="slidenum">
              <a:rPr lang="de-DE" smtClean="0">
                <a:latin typeface="Times New Roman" charset="0"/>
              </a:rPr>
              <a:pPr/>
              <a:t>22</a:t>
            </a:fld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4036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7E3D260-D330-4FA5-813E-7B943BC6C0AD}" type="slidenum">
              <a:rPr lang="de-DE" smtClean="0">
                <a:latin typeface="Times New Roman" charset="0"/>
              </a:rPr>
              <a:pPr/>
              <a:t>23</a:t>
            </a:fld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608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F1054B-6016-4389-A826-C98510B6BC12}" type="slidenum">
              <a:rPr lang="de-DE" smtClean="0">
                <a:latin typeface="Times New Roman" charset="0"/>
              </a:rPr>
              <a:pPr/>
              <a:t>24</a:t>
            </a:fld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17.03.2016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Geschwister-Scholl-Gymnasium Bützow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EB3A-0B20-49C4-A327-F99D0126836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17.03.2016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Geschwister-Scholl-Gymnasium Bützow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EB3A-0B20-49C4-A327-F99D0126836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17.03.2016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Geschwister-Scholl-Gymnasium Bützow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EB3A-0B20-49C4-A327-F99D0126836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17.03.2016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Geschwister-Scholl-Gymnasium Bützow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EB3A-0B20-49C4-A327-F99D0126836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17.03.2016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Geschwister-Scholl-Gymnasium Bützow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EB3A-0B20-49C4-A327-F99D0126836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17.03.2016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Geschwister-Scholl-Gymnasium Bützow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EB3A-0B20-49C4-A327-F99D0126836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17.03.2016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Geschwister-Scholl-Gymnasium Bützow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EB3A-0B20-49C4-A327-F99D0126836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17.03.2016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Geschwister-Scholl-Gymnasium Bützow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EB3A-0B20-49C4-A327-F99D0126836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17.03.2016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Geschwister-Scholl-Gymnasium Bützow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C512-7CFA-4FE7-B3CA-D7C9B3F3114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17.03.2016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Geschwister-Scholl-Gymnasium Bützow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C512-7CFA-4FE7-B3CA-D7C9B3F3114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17.03.2016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Geschwister-Scholl-Gymnasium Bützow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C512-7CFA-4FE7-B3CA-D7C9B3F3114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17.03.2016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Geschwister-Scholl-Gymnasium Bützow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EB3A-0B20-49C4-A327-F99D0126836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17.03.2016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Geschwister-Scholl-Gymnasium Bützow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C512-7CFA-4FE7-B3CA-D7C9B3F3114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17.03.2016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Geschwister-Scholl-Gymnasium Bützow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C512-7CFA-4FE7-B3CA-D7C9B3F3114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17.03.2016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Geschwister-Scholl-Gymnasium Bützow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C512-7CFA-4FE7-B3CA-D7C9B3F3114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17.03.2016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Geschwister-Scholl-Gymnasium Bützow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C512-7CFA-4FE7-B3CA-D7C9B3F3114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17.03.2016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Geschwister-Scholl-Gymnasium Bützow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C512-7CFA-4FE7-B3CA-D7C9B3F3114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17.03.2016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Geschwister-Scholl-Gymnasium Bützow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C512-7CFA-4FE7-B3CA-D7C9B3F3114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17.03.2016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Geschwister-Scholl-Gymnasium Bützow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C512-7CFA-4FE7-B3CA-D7C9B3F3114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17.03.2016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Geschwister-Scholl-Gymnasium Bützow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C512-7CFA-4FE7-B3CA-D7C9B3F3114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17.03.2016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Geschwister-Scholl-Gymnasium Bützow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EB3A-0B20-49C4-A327-F99D0126836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17.03.2016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Geschwister-Scholl-Gymnasium Bützow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EB3A-0B20-49C4-A327-F99D0126836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17.03.2016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Geschwister-Scholl-Gymnasium Bützow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EB3A-0B20-49C4-A327-F99D0126836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17.03.2016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Geschwister-Scholl-Gymnasium Bützow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/>
              <a:t>Herr Hoffmann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17.03.2016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Geschwister-Scholl-Gymnasium Bützow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EB3A-0B20-49C4-A327-F99D0126836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17.03.2016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Geschwister-Scholl-Gymnasium Bützow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EB3A-0B20-49C4-A327-F99D0126836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17.03.2016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Geschwister-Scholl-Gymnasium Bützow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EB3A-0B20-49C4-A327-F99D0126836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17.03.2016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Geschwister-Scholl-Gymnasium Bützow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2EB3A-0B20-49C4-A327-F99D0126836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0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17.03.2016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Geschwister-Scholl-Gymnasium Bützow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5C512-7CFA-4FE7-B3CA-D7C9B3F3114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42910" y="2285992"/>
            <a:ext cx="7772400" cy="1470025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de-DE" sz="4800" b="1" dirty="0"/>
              <a:t>Die gymnasiale Oberstufe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827584" y="5805264"/>
            <a:ext cx="2133600" cy="365125"/>
          </a:xfrm>
        </p:spPr>
        <p:txBody>
          <a:bodyPr/>
          <a:lstStyle/>
          <a:p>
            <a:r>
              <a:rPr lang="de-DE" sz="2000" dirty="0"/>
              <a:t>Januar 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662782" y="5805263"/>
            <a:ext cx="4752528" cy="365125"/>
          </a:xfrm>
        </p:spPr>
        <p:txBody>
          <a:bodyPr/>
          <a:lstStyle/>
          <a:p>
            <a:r>
              <a:rPr lang="de-DE" sz="2000" dirty="0"/>
              <a:t>Geschwister-Scholl-Gymnasium Bützow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/>
          <p:cNvSpPr txBox="1"/>
          <p:nvPr/>
        </p:nvSpPr>
        <p:spPr>
          <a:xfrm>
            <a:off x="1115616" y="764704"/>
            <a:ext cx="60486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sz="1400" b="1" dirty="0"/>
              <a:t>3.     Grundkurse mit je 2 Wochenstunden </a:t>
            </a:r>
            <a:endParaRPr lang="de-DE" sz="1400" dirty="0"/>
          </a:p>
          <a:p>
            <a:endParaRPr lang="de-DE" dirty="0"/>
          </a:p>
        </p:txBody>
      </p:sp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873093"/>
              </p:ext>
            </p:extLst>
          </p:nvPr>
        </p:nvGraphicFramePr>
        <p:xfrm>
          <a:off x="1547664" y="1340768"/>
          <a:ext cx="5616624" cy="960108"/>
        </p:xfrm>
        <a:graphic>
          <a:graphicData uri="http://schemas.openxmlformats.org/drawingml/2006/table">
            <a:tbl>
              <a:tblPr/>
              <a:tblGrid>
                <a:gridCol w="34527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3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0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dirty="0">
                          <a:latin typeface="Calibri"/>
                          <a:ea typeface="Times New Roman"/>
                        </a:rPr>
                        <a:t>Grundkurs 4 (Musik/Kunst und Gestaltung)</a:t>
                      </a:r>
                      <a:endParaRPr lang="de-DE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4779785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dirty="0">
                          <a:latin typeface="Calibri"/>
                          <a:ea typeface="Times New Roman"/>
                        </a:rPr>
                        <a:t>Grundkurs 5 (ev. Religion/Philosophie)</a:t>
                      </a:r>
                      <a:endParaRPr lang="de-DE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dirty="0">
                          <a:latin typeface="Calibri"/>
                          <a:ea typeface="Times New Roman"/>
                        </a:rPr>
                        <a:t>Grundkurs 6 (Sport)</a:t>
                      </a:r>
                      <a:endParaRPr lang="de-DE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>
                          <a:latin typeface="+mn-lt"/>
                          <a:ea typeface="Times New Roman"/>
                        </a:rPr>
                        <a:t>Sport</a:t>
                      </a:r>
                      <a:endParaRPr lang="de-DE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dirty="0"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Grundkurs 7 (Berufs- und Studienorientierung)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dirty="0"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(Berufs- und Studienorientierung)</a:t>
                      </a:r>
                      <a:endParaRPr lang="de-DE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feld 11"/>
          <p:cNvSpPr txBox="1"/>
          <p:nvPr/>
        </p:nvSpPr>
        <p:spPr>
          <a:xfrm>
            <a:off x="1115616" y="2492896"/>
            <a:ext cx="68407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sz="1400" b="1" dirty="0"/>
              <a:t>4.     weitere Grundkurse mit 2 oder 3 Wochenstunden </a:t>
            </a:r>
            <a:endParaRPr lang="de-DE" sz="1400" dirty="0"/>
          </a:p>
          <a:p>
            <a:r>
              <a:rPr lang="de-DE" sz="1400" b="1" dirty="0"/>
              <a:t>         insgesamt 9 Wochenstunden (3 x 3 Wo.-Std. oder 3 x 2 und 1 x 3 Wo.-Std.)</a:t>
            </a:r>
            <a:endParaRPr lang="de-DE" sz="1400" dirty="0"/>
          </a:p>
          <a:p>
            <a:r>
              <a:rPr lang="de-DE" sz="1400" dirty="0"/>
              <a:t>        (zur Wahl stehen als Grundkurse mit 3 Wochenstunden siehe Punkt 2 sowie Französisch</a:t>
            </a:r>
          </a:p>
          <a:p>
            <a:r>
              <a:rPr lang="de-DE" sz="1400" dirty="0"/>
              <a:t>        und Informatik und als Grundkurse mit 2 Wochenstunden Geografie, Sozialkunde,</a:t>
            </a:r>
          </a:p>
          <a:p>
            <a:r>
              <a:rPr lang="de-DE" sz="1400" dirty="0"/>
              <a:t>        Wirtschaft, Projektfachunterricht)</a:t>
            </a:r>
          </a:p>
          <a:p>
            <a:endParaRPr lang="de-DE" dirty="0"/>
          </a:p>
        </p:txBody>
      </p:sp>
      <p:graphicFrame>
        <p:nvGraphicFramePr>
          <p:cNvPr id="13" name="Inhaltsplatzhalt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1967679"/>
              </p:ext>
            </p:extLst>
          </p:nvPr>
        </p:nvGraphicFramePr>
        <p:xfrm>
          <a:off x="1547664" y="3933056"/>
          <a:ext cx="5579745" cy="964482"/>
        </p:xfrm>
        <a:graphic>
          <a:graphicData uri="http://schemas.openxmlformats.org/drawingml/2006/table">
            <a:tbl>
              <a:tblPr/>
              <a:tblGrid>
                <a:gridCol w="3417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2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44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dirty="0">
                          <a:latin typeface="Calibri"/>
                          <a:ea typeface="Times New Roman"/>
                        </a:rPr>
                        <a:t>Grundkurs 8</a:t>
                      </a:r>
                      <a:endParaRPr lang="de-DE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4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dirty="0">
                          <a:latin typeface="Calibri"/>
                          <a:ea typeface="Times New Roman"/>
                        </a:rPr>
                        <a:t>Grundkurs 9</a:t>
                      </a:r>
                      <a:endParaRPr lang="de-DE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12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dirty="0">
                          <a:latin typeface="Calibri"/>
                          <a:ea typeface="Times New Roman"/>
                        </a:rPr>
                        <a:t>Grundkurs 10</a:t>
                      </a:r>
                      <a:endParaRPr lang="de-DE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4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dirty="0">
                          <a:latin typeface="Calibri"/>
                          <a:ea typeface="Times New Roman"/>
                        </a:rPr>
                        <a:t>Grundkurs </a:t>
                      </a:r>
                      <a:r>
                        <a:rPr lang="de-DE" sz="1100" dirty="0">
                          <a:latin typeface="+mn-lt"/>
                          <a:ea typeface="Times New Roman"/>
                        </a:rPr>
                        <a:t>11</a:t>
                      </a:r>
                      <a:endParaRPr lang="de-DE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411760" y="3573016"/>
            <a:ext cx="4572000" cy="1754326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/>
          <a:p>
            <a:pPr algn="ctr"/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sz="3600" b="1" dirty="0">
                <a:solidFill>
                  <a:srgbClr val="FF0000"/>
                </a:solidFill>
                <a:latin typeface="Arial" charset="0"/>
                <a:cs typeface="Arial" charset="0"/>
              </a:rPr>
              <a:t>03. März 2021</a:t>
            </a:r>
            <a:r>
              <a:rPr lang="de-DE" sz="3600" b="1" dirty="0">
                <a:solidFill>
                  <a:srgbClr val="FF0000"/>
                </a:solidFill>
              </a:rPr>
              <a:t/>
            </a:r>
            <a:br>
              <a:rPr lang="de-DE" sz="3600" b="1" dirty="0">
                <a:solidFill>
                  <a:srgbClr val="FF0000"/>
                </a:solidFill>
              </a:rPr>
            </a:br>
            <a:r>
              <a:rPr lang="de-DE" dirty="0">
                <a:solidFill>
                  <a:srgbClr val="FF0000"/>
                </a:solidFill>
              </a:rPr>
              <a:t/>
            </a:r>
            <a:br>
              <a:rPr lang="de-DE" dirty="0">
                <a:solidFill>
                  <a:srgbClr val="FF0000"/>
                </a:solidFill>
              </a:rPr>
            </a:b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755576" y="1052736"/>
            <a:ext cx="7560840" cy="1938992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endParaRPr lang="de-D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Abgabe der Meldung für die Unterrichtsfächer</a:t>
            </a:r>
          </a:p>
          <a:p>
            <a:pPr algn="ctr"/>
            <a:r>
              <a:rPr lang="de-DE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der Qualifikationsphase</a:t>
            </a:r>
          </a:p>
          <a:p>
            <a:endParaRPr lang="de-D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86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939540" y="310443"/>
            <a:ext cx="7344816" cy="1384995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endParaRPr lang="de-DE" sz="28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algn="ctr"/>
            <a:r>
              <a:rPr lang="de-DE" sz="2800" b="1" dirty="0">
                <a:solidFill>
                  <a:schemeClr val="bg1"/>
                </a:solidFill>
                <a:latin typeface="Arial" charset="0"/>
                <a:cs typeface="Arial" charset="0"/>
              </a:rPr>
              <a:t>Prüfung zum Erwerb der Mittleren Reife</a:t>
            </a:r>
          </a:p>
          <a:p>
            <a:endParaRPr lang="de-DE" sz="2800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223628" y="1844824"/>
            <a:ext cx="66967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2400" b="1" dirty="0">
                <a:latin typeface="Arial" charset="0"/>
                <a:cs typeface="Arial" charset="0"/>
              </a:rPr>
              <a:t>Schriftliche Abmeldung und Antrag der Eltern zur Prüfung mit Angabe des mündlichen Prüfungsfaches</a:t>
            </a:r>
          </a:p>
        </p:txBody>
      </p:sp>
      <p:sp>
        <p:nvSpPr>
          <p:cNvPr id="6" name="Rechteck 5"/>
          <p:cNvSpPr/>
          <p:nvPr/>
        </p:nvSpPr>
        <p:spPr>
          <a:xfrm>
            <a:off x="2775744" y="3180976"/>
            <a:ext cx="3672408" cy="1015663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endParaRPr lang="de-DE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/>
            <a:r>
              <a:rPr lang="de-DE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Termin: 03. März 2021</a:t>
            </a:r>
          </a:p>
          <a:p>
            <a:endParaRPr lang="de-DE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7B072AF1-A7DA-41AC-AB98-2140275C55EE}"/>
              </a:ext>
            </a:extLst>
          </p:cNvPr>
          <p:cNvSpPr txBox="1"/>
          <p:nvPr/>
        </p:nvSpPr>
        <p:spPr>
          <a:xfrm>
            <a:off x="935596" y="4596818"/>
            <a:ext cx="727280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Schüler, die </a:t>
            </a:r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das Gymnasium nach der 10. Klasse</a:t>
            </a: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verlassen </a:t>
            </a: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erhalten einen Abschluss, der der </a:t>
            </a:r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Mittleren Reife</a:t>
            </a: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gleichwertig ist, wenn sie </a:t>
            </a:r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die Klassenstufe 11 versetzt</a:t>
            </a: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wurden </a:t>
            </a:r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und</a:t>
            </a: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einen </a:t>
            </a:r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Notendurchschnitt von mindestens 3,9</a:t>
            </a: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über alle Fächer erreicht wurde. Schüler, bei denen die Versetzung gefährdet ist, sollten sich einer </a:t>
            </a:r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Prüfung</a:t>
            </a: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zum Erwerb der </a:t>
            </a:r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Mittleren Reife </a:t>
            </a: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stellen.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939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/>
        </p:nvSpPr>
        <p:spPr>
          <a:xfrm>
            <a:off x="714375" y="1143000"/>
            <a:ext cx="7772400" cy="1143000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Anzahl der Klausuren in der Qualifikationsphase</a:t>
            </a:r>
          </a:p>
        </p:txBody>
      </p:sp>
      <p:sp>
        <p:nvSpPr>
          <p:cNvPr id="7" name="Rechteck 6"/>
          <p:cNvSpPr/>
          <p:nvPr/>
        </p:nvSpPr>
        <p:spPr>
          <a:xfrm>
            <a:off x="714375" y="3068960"/>
            <a:ext cx="7772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 eaLnBrk="0" hangingPunct="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de-DE" sz="2400" b="1" kern="0" dirty="0">
                <a:latin typeface="Arial" pitchFamily="34" charset="0"/>
                <a:cs typeface="Arial" pitchFamily="34" charset="0"/>
              </a:rPr>
              <a:t>Klausuren in allen Fächern</a:t>
            </a:r>
          </a:p>
          <a:p>
            <a:pPr marL="914400" lvl="1" indent="-457200" eaLnBrk="0" hangingPunct="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de-DE" sz="2400" b="1" kern="0" dirty="0">
                <a:latin typeface="Arial" pitchFamily="34" charset="0"/>
                <a:cs typeface="Arial" pitchFamily="34" charset="0"/>
              </a:rPr>
              <a:t>pro Semester eine Klausur</a:t>
            </a:r>
          </a:p>
          <a:p>
            <a:pPr marL="914400" lvl="1" indent="-457200" eaLnBrk="0" hangingPunct="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de-DE" sz="2400" b="1" kern="0" dirty="0">
                <a:latin typeface="Arial" pitchFamily="34" charset="0"/>
                <a:cs typeface="Arial" pitchFamily="34" charset="0"/>
              </a:rPr>
              <a:t>Gewichtung 50%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de-DE" sz="2400" kern="0" dirty="0">
                <a:latin typeface="Arial" pitchFamily="34" charset="0"/>
                <a:cs typeface="Arial" pitchFamily="34" charset="0"/>
              </a:rPr>
              <a:t>		30% Anforderungsbereich I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de-DE" sz="2400" kern="0" dirty="0">
                <a:latin typeface="Arial" pitchFamily="34" charset="0"/>
                <a:cs typeface="Arial" pitchFamily="34" charset="0"/>
              </a:rPr>
              <a:t>		40% Anforderungsbereich II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de-DE" sz="2400" kern="0" dirty="0">
                <a:latin typeface="Arial" pitchFamily="34" charset="0"/>
                <a:cs typeface="Arial" pitchFamily="34" charset="0"/>
              </a:rPr>
              <a:t>		30% Anforderungsbereich III</a:t>
            </a:r>
            <a:endParaRPr lang="de-DE" sz="24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de-DE" sz="2400" dirty="0">
                <a:latin typeface="Arial" pitchFamily="34" charset="0"/>
                <a:cs typeface="Arial" pitchFamily="34" charset="0"/>
              </a:rPr>
              <a:t/>
            </a:r>
            <a:br>
              <a:rPr lang="de-DE" sz="2400" dirty="0">
                <a:latin typeface="Arial" pitchFamily="34" charset="0"/>
                <a:cs typeface="Arial" pitchFamily="34" charset="0"/>
              </a:rPr>
            </a:br>
            <a:r>
              <a:rPr lang="de-DE" sz="2400" dirty="0">
                <a:latin typeface="Arial" pitchFamily="34" charset="0"/>
                <a:cs typeface="Arial" pitchFamily="34" charset="0"/>
              </a:rPr>
              <a:t/>
            </a:r>
            <a:br>
              <a:rPr lang="de-DE" sz="2400" dirty="0">
                <a:latin typeface="Arial" pitchFamily="34" charset="0"/>
                <a:cs typeface="Arial" pitchFamily="34" charset="0"/>
              </a:rPr>
            </a:b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827584" y="650114"/>
            <a:ext cx="7560840" cy="1015663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endParaRPr lang="de-DE" dirty="0">
              <a:latin typeface="Arial" charset="0"/>
              <a:cs typeface="Arial" charset="0"/>
            </a:endParaRPr>
          </a:p>
          <a:p>
            <a:pPr algn="ctr"/>
            <a:r>
              <a:rPr lang="de-DE" sz="2400" b="1" dirty="0">
                <a:solidFill>
                  <a:schemeClr val="bg1"/>
                </a:solidFill>
                <a:latin typeface="Arial" charset="0"/>
                <a:cs typeface="Arial" charset="0"/>
              </a:rPr>
              <a:t>Bewertung</a:t>
            </a:r>
          </a:p>
          <a:p>
            <a:pPr algn="ctr"/>
            <a:endParaRPr lang="de-DE" dirty="0">
              <a:latin typeface="Arial" charset="0"/>
              <a:cs typeface="Arial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839153" y="1793114"/>
            <a:ext cx="74888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b="1" dirty="0">
                <a:solidFill>
                  <a:srgbClr val="000000"/>
                </a:solidFill>
                <a:latin typeface="Arial" charset="0"/>
                <a:cs typeface="Arial" charset="0"/>
              </a:rPr>
              <a:t>Bewertung von Semesterleistungen</a:t>
            </a:r>
          </a:p>
          <a:p>
            <a:endParaRPr lang="de-DE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b="1" dirty="0">
                <a:solidFill>
                  <a:srgbClr val="000000"/>
                </a:solidFill>
                <a:latin typeface="Arial" charset="0"/>
                <a:cs typeface="Arial" charset="0"/>
              </a:rPr>
              <a:t>Studienbuch</a:t>
            </a:r>
            <a:r>
              <a:rPr lang="de-DE" dirty="0">
                <a:solidFill>
                  <a:srgbClr val="000000"/>
                </a:solidFill>
                <a:latin typeface="Arial" charset="0"/>
                <a:cs typeface="Arial" charset="0"/>
              </a:rPr>
              <a:t> anstelle von Halbjahreszeugnissen</a:t>
            </a:r>
            <a:r>
              <a:rPr lang="de-DE" dirty="0">
                <a:latin typeface="Arial" charset="0"/>
                <a:cs typeface="Arial" charset="0"/>
              </a:rPr>
              <a:t> </a:t>
            </a:r>
          </a:p>
          <a:p>
            <a:endParaRPr lang="de-DE" dirty="0">
              <a:latin typeface="Arial" charset="0"/>
              <a:cs typeface="Arial" charset="0"/>
            </a:endParaRPr>
          </a:p>
          <a:p>
            <a:pPr marL="285750" indent="-285750" eaLnBrk="0" hangingPunct="0">
              <a:buFont typeface="Wingdings" panose="05000000000000000000" pitchFamily="2" charset="2"/>
              <a:buChar char="Ø"/>
            </a:pPr>
            <a:r>
              <a:rPr lang="de-DE" dirty="0">
                <a:solidFill>
                  <a:srgbClr val="000000"/>
                </a:solidFill>
                <a:latin typeface="Arial" charset="0"/>
                <a:cs typeface="Arial" charset="0"/>
              </a:rPr>
              <a:t>Leistungen werden mit den herkömmlichen Noten und</a:t>
            </a:r>
          </a:p>
          <a:p>
            <a:pPr eaLnBrk="0" hangingPunct="0"/>
            <a:r>
              <a:rPr lang="de-DE" dirty="0">
                <a:solidFill>
                  <a:srgbClr val="000000"/>
                </a:solidFill>
                <a:latin typeface="Arial" charset="0"/>
                <a:cs typeface="Arial" charset="0"/>
              </a:rPr>
              <a:t>     anschließend mit den ihnen</a:t>
            </a:r>
            <a:r>
              <a:rPr lang="de-DE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de-DE" b="1" dirty="0">
                <a:solidFill>
                  <a:srgbClr val="000000"/>
                </a:solidFill>
                <a:latin typeface="Arial" charset="0"/>
                <a:cs typeface="Arial" charset="0"/>
              </a:rPr>
              <a:t>zugeordneten Punkten</a:t>
            </a:r>
            <a:r>
              <a:rPr lang="de-DE" dirty="0">
                <a:solidFill>
                  <a:srgbClr val="000000"/>
                </a:solidFill>
                <a:latin typeface="Arial" charset="0"/>
                <a:cs typeface="Arial" charset="0"/>
              </a:rPr>
              <a:t> bewertet</a:t>
            </a:r>
            <a:endParaRPr lang="de-DE" dirty="0"/>
          </a:p>
        </p:txBody>
      </p:sp>
      <p:sp>
        <p:nvSpPr>
          <p:cNvPr id="9" name="Rechteck 8"/>
          <p:cNvSpPr/>
          <p:nvPr/>
        </p:nvSpPr>
        <p:spPr>
          <a:xfrm>
            <a:off x="899592" y="5373216"/>
            <a:ext cx="742839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de-DE" sz="16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Mit der Note „ungenügend“ (00 Punkte) bewertete Halbjahresleistungen gelten als nicht belegt und können somit weder auf die Belegungs- noch auf die Einbringungspflicht angerechnet werden.</a:t>
            </a:r>
            <a:r>
              <a:rPr lang="de-DE" b="1" i="1" dirty="0">
                <a:latin typeface="Arial" charset="0"/>
                <a:cs typeface="Arial" charset="0"/>
              </a:rPr>
              <a:t> </a:t>
            </a:r>
          </a:p>
        </p:txBody>
      </p:sp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221735"/>
              </p:ext>
            </p:extLst>
          </p:nvPr>
        </p:nvGraphicFramePr>
        <p:xfrm>
          <a:off x="469214" y="3850367"/>
          <a:ext cx="8291261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4439">
                  <a:extLst>
                    <a:ext uri="{9D8B030D-6E8A-4147-A177-3AD203B41FA5}">
                      <a16:colId xmlns:a16="http://schemas.microsoft.com/office/drawing/2014/main" val="2425810630"/>
                    </a:ext>
                  </a:extLst>
                </a:gridCol>
                <a:gridCol w="1236137">
                  <a:extLst>
                    <a:ext uri="{9D8B030D-6E8A-4147-A177-3AD203B41FA5}">
                      <a16:colId xmlns:a16="http://schemas.microsoft.com/office/drawing/2014/main" val="1414076539"/>
                    </a:ext>
                  </a:extLst>
                </a:gridCol>
                <a:gridCol w="1236137">
                  <a:extLst>
                    <a:ext uri="{9D8B030D-6E8A-4147-A177-3AD203B41FA5}">
                      <a16:colId xmlns:a16="http://schemas.microsoft.com/office/drawing/2014/main" val="3877716317"/>
                    </a:ext>
                  </a:extLst>
                </a:gridCol>
                <a:gridCol w="1236137">
                  <a:extLst>
                    <a:ext uri="{9D8B030D-6E8A-4147-A177-3AD203B41FA5}">
                      <a16:colId xmlns:a16="http://schemas.microsoft.com/office/drawing/2014/main" val="3725377830"/>
                    </a:ext>
                  </a:extLst>
                </a:gridCol>
                <a:gridCol w="1236137">
                  <a:extLst>
                    <a:ext uri="{9D8B030D-6E8A-4147-A177-3AD203B41FA5}">
                      <a16:colId xmlns:a16="http://schemas.microsoft.com/office/drawing/2014/main" val="1798323577"/>
                    </a:ext>
                  </a:extLst>
                </a:gridCol>
                <a:gridCol w="1236137">
                  <a:extLst>
                    <a:ext uri="{9D8B030D-6E8A-4147-A177-3AD203B41FA5}">
                      <a16:colId xmlns:a16="http://schemas.microsoft.com/office/drawing/2014/main" val="3561515312"/>
                    </a:ext>
                  </a:extLst>
                </a:gridCol>
                <a:gridCol w="1236137">
                  <a:extLst>
                    <a:ext uri="{9D8B030D-6E8A-4147-A177-3AD203B41FA5}">
                      <a16:colId xmlns:a16="http://schemas.microsoft.com/office/drawing/2014/main" val="24700826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Note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Sehr gut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gut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befriedigend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ausreichend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genügend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ungenügend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876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+      1      -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+      2      -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+      3      -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+      4</a:t>
                      </a:r>
                      <a:r>
                        <a:rPr lang="de-DE" sz="1600" baseline="0" dirty="0"/>
                        <a:t>      -</a:t>
                      </a:r>
                      <a:endParaRPr lang="de-DE" sz="16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+      5      -  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6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944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Punkte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15   14   13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12   11   10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09   08   07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06   05   04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03   02   01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00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83529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de-DE" b="1" dirty="0">
                <a:solidFill>
                  <a:schemeClr val="bg1"/>
                </a:solidFill>
                <a:latin typeface="Arial" charset="0"/>
                <a:cs typeface="Arial" charset="0"/>
              </a:rPr>
              <a:t>Bewertungsmaßstäbe</a:t>
            </a:r>
            <a:endParaRPr lang="de-DE" dirty="0">
              <a:solidFill>
                <a:schemeClr val="bg1"/>
              </a:solidFill>
            </a:endParaRPr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3391010"/>
              </p:ext>
            </p:extLst>
          </p:nvPr>
        </p:nvGraphicFramePr>
        <p:xfrm>
          <a:off x="467544" y="1268760"/>
          <a:ext cx="82296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6504"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Note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Punkte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Klausur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sonst. Kontrollen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504"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1+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95%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98,67%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504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sehr gut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90%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97,33%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504"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1-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85%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96%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504"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2+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80%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90,67%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504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gut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75%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85,33%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504"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2-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70%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80%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504"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3+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65%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73,33%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504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befriedigend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60%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66,67%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6504"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3-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55%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60%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6504"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4+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50%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53,33%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6504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ausreichend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45%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46,67%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6504"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4-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40%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40%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6504"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5+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33%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33,33%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6504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mangelhaft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27%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26,67%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6504"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5-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20%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20%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6504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ungenügend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683568" y="260648"/>
            <a:ext cx="7632848" cy="1015663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endParaRPr lang="de-DE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algn="ctr"/>
            <a:r>
              <a:rPr lang="de-DE" sz="2400" b="1" dirty="0">
                <a:solidFill>
                  <a:schemeClr val="bg1"/>
                </a:solidFill>
                <a:latin typeface="Arial" charset="0"/>
                <a:cs typeface="Arial" charset="0"/>
              </a:rPr>
              <a:t>Prüfungsfächer</a:t>
            </a:r>
          </a:p>
          <a:p>
            <a:pPr algn="ctr"/>
            <a:endParaRPr lang="de-DE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899592" y="2172223"/>
            <a:ext cx="8136904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>
                <a:latin typeface="Arial" charset="0"/>
                <a:cs typeface="Arial" charset="0"/>
              </a:rPr>
              <a:t>Schriftliche Prüfungen</a:t>
            </a:r>
          </a:p>
          <a:p>
            <a:endParaRPr lang="de-DE" dirty="0">
              <a:latin typeface="Arial" charset="0"/>
              <a:cs typeface="Arial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b="1" dirty="0">
                <a:latin typeface="Arial" charset="0"/>
                <a:cs typeface="Arial" charset="0"/>
              </a:rPr>
              <a:t> zwei Leistungskursfächer </a:t>
            </a:r>
            <a:r>
              <a:rPr lang="de-DE" dirty="0">
                <a:latin typeface="Arial" charset="0"/>
                <a:cs typeface="Arial" charset="0"/>
              </a:rPr>
              <a:t>(auf erhöhtem Anforderungsniveau)</a:t>
            </a:r>
          </a:p>
          <a:p>
            <a:endParaRPr lang="de-DE" dirty="0">
              <a:latin typeface="Arial" charset="0"/>
              <a:cs typeface="Arial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b="1" dirty="0">
                <a:latin typeface="Arial" charset="0"/>
                <a:cs typeface="Arial" charset="0"/>
              </a:rPr>
              <a:t> ein weiteres Grundkursfach </a:t>
            </a:r>
            <a:r>
              <a:rPr lang="de-DE" dirty="0">
                <a:latin typeface="Arial" charset="0"/>
                <a:cs typeface="Arial" charset="0"/>
              </a:rPr>
              <a:t>(auf </a:t>
            </a:r>
            <a:r>
              <a:rPr lang="de-DE" dirty="0" err="1">
                <a:latin typeface="Arial" charset="0"/>
                <a:cs typeface="Arial" charset="0"/>
              </a:rPr>
              <a:t>grundl</a:t>
            </a:r>
            <a:r>
              <a:rPr lang="de-DE" dirty="0">
                <a:latin typeface="Arial" charset="0"/>
                <a:cs typeface="Arial" charset="0"/>
              </a:rPr>
              <a:t>. Anforderungsniveau)</a:t>
            </a:r>
          </a:p>
          <a:p>
            <a:pPr marL="285750" indent="-285750"/>
            <a:r>
              <a:rPr lang="de-DE" dirty="0">
                <a:latin typeface="Arial" charset="0"/>
                <a:cs typeface="Arial" charset="0"/>
              </a:rPr>
              <a:t>	(nur möglich </a:t>
            </a:r>
            <a:r>
              <a:rPr lang="de-DE" sz="2000" dirty="0"/>
              <a:t>Mathematik, Deutsch, Englisch, Geschichte und politische Bildung, Physik, Chemie, Biologie, Informatik)</a:t>
            </a:r>
            <a:endParaRPr lang="de-DE" sz="2000" dirty="0">
              <a:latin typeface="Arial" charset="0"/>
              <a:cs typeface="Arial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755575" y="1579790"/>
            <a:ext cx="76328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>
                <a:solidFill>
                  <a:schemeClr val="accent1"/>
                </a:solidFill>
                <a:latin typeface="Arial" charset="0"/>
                <a:cs typeface="Arial" charset="0"/>
              </a:rPr>
              <a:t>drei schriftliche Prüfungen und zwei mündliche </a:t>
            </a:r>
            <a:r>
              <a:rPr lang="de-DE" b="1" dirty="0" smtClean="0">
                <a:solidFill>
                  <a:schemeClr val="accent1"/>
                </a:solidFill>
                <a:latin typeface="Arial" charset="0"/>
                <a:cs typeface="Arial" charset="0"/>
              </a:rPr>
              <a:t>Prüfungen</a:t>
            </a: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899592" y="4521039"/>
            <a:ext cx="76328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>
                <a:latin typeface="Arial" charset="0"/>
                <a:cs typeface="Arial" charset="0"/>
              </a:rPr>
              <a:t>Mündliche Prüfungen</a:t>
            </a:r>
          </a:p>
          <a:p>
            <a:endParaRPr lang="de-DE" dirty="0">
              <a:latin typeface="Arial" charset="0"/>
              <a:cs typeface="Arial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b="1" dirty="0">
                <a:latin typeface="Arial" charset="0"/>
                <a:cs typeface="Arial" charset="0"/>
              </a:rPr>
              <a:t>zwei weitere Grundkursfächer </a:t>
            </a:r>
            <a:r>
              <a:rPr lang="de-DE" dirty="0">
                <a:latin typeface="Arial" charset="0"/>
                <a:cs typeface="Arial" charset="0"/>
              </a:rPr>
              <a:t>(auf </a:t>
            </a:r>
            <a:r>
              <a:rPr lang="de-DE" dirty="0" err="1">
                <a:latin typeface="Arial" charset="0"/>
                <a:cs typeface="Arial" charset="0"/>
              </a:rPr>
              <a:t>grundl</a:t>
            </a:r>
            <a:r>
              <a:rPr lang="de-DE" dirty="0">
                <a:latin typeface="Arial" charset="0"/>
                <a:cs typeface="Arial" charset="0"/>
              </a:rPr>
              <a:t>. Anforderungsniveau)</a:t>
            </a:r>
          </a:p>
          <a:p>
            <a:pPr marL="285750" indent="-285750"/>
            <a:endParaRPr lang="de-DE" dirty="0">
              <a:latin typeface="Arial" charset="0"/>
              <a:cs typeface="Arial" charset="0"/>
            </a:endParaRPr>
          </a:p>
          <a:p>
            <a:r>
              <a:rPr lang="de-DE" dirty="0">
                <a:latin typeface="Arial" charset="0"/>
                <a:cs typeface="Arial" charset="0"/>
              </a:rPr>
              <a:t>Die Prüfungsfächer drei bis fünf sind am </a:t>
            </a:r>
            <a:r>
              <a:rPr lang="de-DE" b="1" dirty="0">
                <a:latin typeface="Arial" charset="0"/>
                <a:cs typeface="Arial" charset="0"/>
              </a:rPr>
              <a:t>Ende des 3.Semesters </a:t>
            </a:r>
            <a:r>
              <a:rPr lang="de-DE" dirty="0">
                <a:latin typeface="Arial" charset="0"/>
                <a:cs typeface="Arial" charset="0"/>
              </a:rPr>
              <a:t>zu</a:t>
            </a:r>
          </a:p>
          <a:p>
            <a:r>
              <a:rPr lang="de-DE" dirty="0">
                <a:latin typeface="Arial" charset="0"/>
                <a:cs typeface="Arial" charset="0"/>
              </a:rPr>
              <a:t>wählen.</a:t>
            </a:r>
          </a:p>
        </p:txBody>
      </p:sp>
    </p:spTree>
    <p:extLst>
      <p:ext uri="{BB962C8B-B14F-4D97-AF65-F5344CB8AC3E}">
        <p14:creationId xmlns:p14="http://schemas.microsoft.com/office/powerpoint/2010/main" val="40096080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683568" y="764704"/>
            <a:ext cx="7704856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b="1" u="sng" dirty="0">
                <a:solidFill>
                  <a:schemeClr val="accent1"/>
                </a:solidFill>
                <a:latin typeface="Arial" charset="0"/>
                <a:cs typeface="Arial" charset="0"/>
              </a:rPr>
              <a:t>Unter den fünf Prüfungsfächern müssen sein:</a:t>
            </a:r>
          </a:p>
          <a:p>
            <a:endParaRPr lang="de-DE" sz="2000" u="sng" dirty="0">
              <a:solidFill>
                <a:schemeClr val="accent1"/>
              </a:solidFill>
              <a:latin typeface="Arial" charset="0"/>
              <a:cs typeface="Arial" charset="0"/>
            </a:endParaRPr>
          </a:p>
          <a:p>
            <a:endParaRPr lang="de-DE" sz="2000" u="sng" dirty="0">
              <a:solidFill>
                <a:schemeClr val="accent1"/>
              </a:solidFill>
              <a:latin typeface="Arial" charset="0"/>
              <a:cs typeface="Arial" charset="0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de-DE" sz="2000" b="1" dirty="0">
                <a:latin typeface="Arial" charset="0"/>
                <a:cs typeface="Arial" charset="0"/>
              </a:rPr>
              <a:t>Deutsch</a:t>
            </a:r>
          </a:p>
          <a:p>
            <a:endParaRPr lang="de-DE" sz="2000" b="1" dirty="0">
              <a:latin typeface="Arial" charset="0"/>
              <a:cs typeface="Arial" charset="0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de-DE" sz="2000" b="1" dirty="0">
                <a:latin typeface="Arial" charset="0"/>
                <a:cs typeface="Arial" charset="0"/>
              </a:rPr>
              <a:t>Mathematik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de-DE" sz="2000" b="1" dirty="0">
              <a:latin typeface="Arial" charset="0"/>
              <a:cs typeface="Arial" charset="0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de-DE" sz="2000" b="1" dirty="0">
                <a:latin typeface="Arial" charset="0"/>
                <a:cs typeface="Arial" charset="0"/>
              </a:rPr>
              <a:t>eine Fremdsprache</a:t>
            </a:r>
          </a:p>
          <a:p>
            <a:r>
              <a:rPr lang="de-DE" sz="2000" b="1" dirty="0">
                <a:latin typeface="Arial" charset="0"/>
                <a:cs typeface="Arial" charset="0"/>
              </a:rPr>
              <a:t>     	oder ein weiteres Fach aus dem </a:t>
            </a:r>
            <a:r>
              <a:rPr lang="de-DE" sz="2000" b="1" dirty="0" err="1">
                <a:latin typeface="Arial" charset="0"/>
                <a:cs typeface="Arial" charset="0"/>
              </a:rPr>
              <a:t>matematisch</a:t>
            </a:r>
            <a:r>
              <a:rPr lang="de-DE" sz="2000" b="1" dirty="0">
                <a:latin typeface="Arial" charset="0"/>
                <a:cs typeface="Arial" charset="0"/>
              </a:rPr>
              <a:t>-         	naturwissenschaftlich-technischen Aufgabenfeld 	(Physik, Chemie, Biologie, Informatik) </a:t>
            </a:r>
          </a:p>
          <a:p>
            <a:endParaRPr lang="de-DE" sz="2000" b="1" dirty="0">
              <a:latin typeface="Arial" charset="0"/>
              <a:cs typeface="Arial" charset="0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de-DE" sz="2000" b="1" dirty="0">
                <a:latin typeface="Arial" charset="0"/>
                <a:cs typeface="Arial" charset="0"/>
              </a:rPr>
              <a:t>ein Fach aus dem gesellschaftswissenschaftlichen Aufgabenfeld (Geschichte und politische Bildung, Geografie, Sozialkunde, Evangelische Religion, Philosophie, Wirtschaft)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de-DE" sz="2000" b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0775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feld 1"/>
          <p:cNvSpPr txBox="1">
            <a:spLocks noChangeArrowheads="1"/>
          </p:cNvSpPr>
          <p:nvPr/>
        </p:nvSpPr>
        <p:spPr bwMode="auto">
          <a:xfrm>
            <a:off x="971600" y="980728"/>
            <a:ext cx="7000875" cy="138499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de-DE" sz="2800" b="1" dirty="0">
              <a:latin typeface="Arial" charset="0"/>
              <a:cs typeface="Arial" charset="0"/>
            </a:endParaRPr>
          </a:p>
          <a:p>
            <a:pPr algn="ctr"/>
            <a:r>
              <a:rPr lang="de-DE" sz="2800" b="1" dirty="0">
                <a:solidFill>
                  <a:schemeClr val="bg1"/>
                </a:solidFill>
                <a:latin typeface="Arial" charset="0"/>
                <a:cs typeface="Arial" charset="0"/>
              </a:rPr>
              <a:t>Beispiel einer möglichen Prüfungswahl</a:t>
            </a:r>
          </a:p>
          <a:p>
            <a:pPr algn="ctr"/>
            <a:r>
              <a:rPr lang="de-DE" sz="2800" b="1" dirty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8435" name="Textfeld 2"/>
          <p:cNvSpPr txBox="1">
            <a:spLocks noChangeArrowheads="1"/>
          </p:cNvSpPr>
          <p:nvPr/>
        </p:nvSpPr>
        <p:spPr bwMode="auto">
          <a:xfrm>
            <a:off x="1143000" y="3000374"/>
            <a:ext cx="6858000" cy="2343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Tx/>
              <a:buAutoNum type="arabicPeriod"/>
            </a:pPr>
            <a:r>
              <a:rPr lang="de-DE" sz="2000" b="1" dirty="0">
                <a:latin typeface="Arial" charset="0"/>
                <a:cs typeface="Arial" charset="0"/>
              </a:rPr>
              <a:t>Prüfungsfach	</a:t>
            </a:r>
            <a:r>
              <a:rPr lang="de-DE" sz="2000" b="1" dirty="0" err="1">
                <a:latin typeface="Arial" charset="0"/>
                <a:cs typeface="Arial" charset="0"/>
              </a:rPr>
              <a:t>schr</a:t>
            </a:r>
            <a:r>
              <a:rPr lang="de-DE" sz="2000" b="1" dirty="0">
                <a:latin typeface="Arial" charset="0"/>
                <a:cs typeface="Arial" charset="0"/>
              </a:rPr>
              <a:t>./</a:t>
            </a:r>
            <a:r>
              <a:rPr lang="de-DE" sz="2000" b="1" dirty="0" err="1">
                <a:latin typeface="Arial" charset="0"/>
                <a:cs typeface="Arial" charset="0"/>
              </a:rPr>
              <a:t>Lk</a:t>
            </a:r>
            <a:r>
              <a:rPr lang="de-DE" sz="2000" b="1" dirty="0">
                <a:latin typeface="Arial" charset="0"/>
                <a:cs typeface="Arial" charset="0"/>
              </a:rPr>
              <a:t>	Biologie</a:t>
            </a:r>
          </a:p>
          <a:p>
            <a:pPr marL="457200" indent="-457200">
              <a:lnSpc>
                <a:spcPct val="150000"/>
              </a:lnSpc>
              <a:buFontTx/>
              <a:buAutoNum type="arabicPeriod"/>
            </a:pPr>
            <a:r>
              <a:rPr lang="de-DE" sz="2000" b="1" dirty="0">
                <a:latin typeface="Arial" charset="0"/>
                <a:cs typeface="Arial" charset="0"/>
              </a:rPr>
              <a:t>Prüfungsfach	</a:t>
            </a:r>
            <a:r>
              <a:rPr lang="de-DE" sz="2000" b="1" dirty="0" err="1">
                <a:latin typeface="Arial" charset="0"/>
                <a:cs typeface="Arial" charset="0"/>
              </a:rPr>
              <a:t>schr</a:t>
            </a:r>
            <a:r>
              <a:rPr lang="de-DE" sz="2000" b="1" dirty="0">
                <a:latin typeface="Arial" charset="0"/>
                <a:cs typeface="Arial" charset="0"/>
              </a:rPr>
              <a:t>./</a:t>
            </a:r>
            <a:r>
              <a:rPr lang="de-DE" sz="2000" b="1" dirty="0" err="1">
                <a:latin typeface="Arial" charset="0"/>
                <a:cs typeface="Arial" charset="0"/>
              </a:rPr>
              <a:t>Lk</a:t>
            </a:r>
            <a:r>
              <a:rPr lang="de-DE" sz="2000" b="1" dirty="0">
                <a:latin typeface="Arial" charset="0"/>
                <a:cs typeface="Arial" charset="0"/>
              </a:rPr>
              <a:t> 	Mathematik</a:t>
            </a:r>
          </a:p>
          <a:p>
            <a:pPr marL="457200" indent="-457200">
              <a:lnSpc>
                <a:spcPct val="150000"/>
              </a:lnSpc>
              <a:buFontTx/>
              <a:buAutoNum type="arabicPeriod"/>
            </a:pPr>
            <a:r>
              <a:rPr lang="de-DE" sz="2000" b="1" dirty="0">
                <a:latin typeface="Arial" charset="0"/>
                <a:cs typeface="Arial" charset="0"/>
              </a:rPr>
              <a:t>Prüfungsfach	</a:t>
            </a:r>
            <a:r>
              <a:rPr lang="de-DE" sz="2000" b="1" dirty="0" err="1">
                <a:latin typeface="Arial" charset="0"/>
                <a:cs typeface="Arial" charset="0"/>
              </a:rPr>
              <a:t>schr</a:t>
            </a:r>
            <a:r>
              <a:rPr lang="de-DE" sz="2000" b="1" dirty="0">
                <a:latin typeface="Arial" charset="0"/>
                <a:cs typeface="Arial" charset="0"/>
              </a:rPr>
              <a:t>./</a:t>
            </a:r>
            <a:r>
              <a:rPr lang="de-DE" sz="2000" b="1" dirty="0" err="1">
                <a:latin typeface="Arial" charset="0"/>
                <a:cs typeface="Arial" charset="0"/>
              </a:rPr>
              <a:t>Gk</a:t>
            </a:r>
            <a:r>
              <a:rPr lang="de-DE" sz="2000" b="1" dirty="0">
                <a:latin typeface="Arial" charset="0"/>
                <a:cs typeface="Arial" charset="0"/>
              </a:rPr>
              <a:t> 	Deutsch</a:t>
            </a:r>
          </a:p>
          <a:p>
            <a:pPr marL="457200" indent="-457200">
              <a:lnSpc>
                <a:spcPct val="150000"/>
              </a:lnSpc>
              <a:buFontTx/>
              <a:buAutoNum type="arabicPeriod"/>
            </a:pPr>
            <a:r>
              <a:rPr lang="de-DE" sz="2000" b="1" dirty="0">
                <a:latin typeface="Arial" charset="0"/>
                <a:cs typeface="Arial" charset="0"/>
              </a:rPr>
              <a:t>Prüfungsfach	mdl./</a:t>
            </a:r>
            <a:r>
              <a:rPr lang="de-DE" sz="2000" b="1" dirty="0" err="1">
                <a:latin typeface="Arial" charset="0"/>
                <a:cs typeface="Arial" charset="0"/>
              </a:rPr>
              <a:t>Gk</a:t>
            </a:r>
            <a:r>
              <a:rPr lang="de-DE" sz="2000" b="1" dirty="0">
                <a:latin typeface="Arial" charset="0"/>
                <a:cs typeface="Arial" charset="0"/>
              </a:rPr>
              <a:t>	Sozialkunde</a:t>
            </a:r>
          </a:p>
          <a:p>
            <a:pPr marL="457200" indent="-457200">
              <a:lnSpc>
                <a:spcPct val="150000"/>
              </a:lnSpc>
              <a:buFontTx/>
              <a:buAutoNum type="arabicPeriod"/>
            </a:pPr>
            <a:r>
              <a:rPr lang="de-DE" sz="2000" b="1" dirty="0">
                <a:latin typeface="Arial" charset="0"/>
                <a:cs typeface="Arial" charset="0"/>
              </a:rPr>
              <a:t>Prüfungsfach	mdl./</a:t>
            </a:r>
            <a:r>
              <a:rPr lang="de-DE" sz="2000" b="1" dirty="0" err="1">
                <a:latin typeface="Arial" charset="0"/>
                <a:cs typeface="Arial" charset="0"/>
              </a:rPr>
              <a:t>Gk</a:t>
            </a:r>
            <a:r>
              <a:rPr lang="de-DE" sz="2000" b="1" dirty="0">
                <a:latin typeface="Arial" charset="0"/>
                <a:cs typeface="Arial" charset="0"/>
              </a:rPr>
              <a:t>	Geschichte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el 1"/>
          <p:cNvSpPr>
            <a:spLocks noGrp="1"/>
          </p:cNvSpPr>
          <p:nvPr>
            <p:ph type="title"/>
          </p:nvPr>
        </p:nvSpPr>
        <p:spPr>
          <a:xfrm>
            <a:off x="682625" y="548680"/>
            <a:ext cx="7772400" cy="792162"/>
          </a:xfrm>
          <a:solidFill>
            <a:schemeClr val="accent1"/>
          </a:solidFill>
        </p:spPr>
        <p:txBody>
          <a:bodyPr/>
          <a:lstStyle/>
          <a:p>
            <a:r>
              <a:rPr lang="de-DE" b="1" dirty="0">
                <a:solidFill>
                  <a:schemeClr val="bg1"/>
                </a:solidFill>
                <a:latin typeface="Arial" charset="0"/>
                <a:cs typeface="Arial" charset="0"/>
              </a:rPr>
              <a:t>Gesamtqualifikation</a:t>
            </a:r>
          </a:p>
        </p:txBody>
      </p:sp>
      <p:sp>
        <p:nvSpPr>
          <p:cNvPr id="14339" name="Inhaltsplatzhalter 4"/>
          <p:cNvSpPr>
            <a:spLocks noGrp="1"/>
          </p:cNvSpPr>
          <p:nvPr>
            <p:ph sz="half" idx="1"/>
          </p:nvPr>
        </p:nvSpPr>
        <p:spPr>
          <a:xfrm>
            <a:off x="774816" y="2564904"/>
            <a:ext cx="3810000" cy="3744416"/>
          </a:xfrm>
        </p:spPr>
        <p:txBody>
          <a:bodyPr>
            <a:normAutofit fontScale="92500"/>
          </a:bodyPr>
          <a:lstStyle/>
          <a:p>
            <a:pPr>
              <a:buFontTx/>
              <a:buNone/>
            </a:pPr>
            <a:r>
              <a:rPr lang="de-DE" sz="2400" b="1" dirty="0">
                <a:solidFill>
                  <a:schemeClr val="accent1"/>
                </a:solidFill>
                <a:latin typeface="Arial" charset="0"/>
                <a:cs typeface="Arial" charset="0"/>
              </a:rPr>
              <a:t>28 Halbjahresleistungen</a:t>
            </a:r>
          </a:p>
          <a:p>
            <a:pPr>
              <a:buFontTx/>
              <a:buNone/>
            </a:pPr>
            <a:r>
              <a:rPr lang="de-DE" sz="2400" b="1" dirty="0">
                <a:solidFill>
                  <a:schemeClr val="accent1"/>
                </a:solidFill>
                <a:latin typeface="Arial" charset="0"/>
                <a:cs typeface="Arial" charset="0"/>
              </a:rPr>
              <a:t>in einfacher Wertung,</a:t>
            </a:r>
          </a:p>
          <a:p>
            <a:pPr algn="ctr">
              <a:buFontTx/>
              <a:buNone/>
            </a:pPr>
            <a:r>
              <a:rPr lang="de-DE" sz="2400" b="1" dirty="0">
                <a:latin typeface="Arial" charset="0"/>
                <a:cs typeface="Arial" charset="0"/>
              </a:rPr>
              <a:t>darunter</a:t>
            </a:r>
          </a:p>
          <a:p>
            <a:pPr algn="ctr">
              <a:buFontTx/>
              <a:buNone/>
            </a:pPr>
            <a:r>
              <a:rPr lang="de-DE" sz="2400" b="1" dirty="0">
                <a:latin typeface="Arial" charset="0"/>
                <a:cs typeface="Arial" charset="0"/>
              </a:rPr>
              <a:t>je 4 Halbjahresleistungen</a:t>
            </a:r>
          </a:p>
          <a:p>
            <a:pPr algn="ctr">
              <a:buFontTx/>
              <a:buNone/>
            </a:pPr>
            <a:r>
              <a:rPr lang="de-DE" sz="2400" b="1" dirty="0">
                <a:latin typeface="Arial" charset="0"/>
                <a:cs typeface="Arial" charset="0"/>
              </a:rPr>
              <a:t>-  im 3. Prüfungsfach</a:t>
            </a:r>
          </a:p>
          <a:p>
            <a:pPr algn="ctr">
              <a:buFontTx/>
              <a:buNone/>
            </a:pPr>
            <a:r>
              <a:rPr lang="de-DE" sz="2400" b="1" dirty="0">
                <a:latin typeface="Arial" charset="0"/>
                <a:cs typeface="Arial" charset="0"/>
              </a:rPr>
              <a:t>-  im 4. Prüfungsfach</a:t>
            </a:r>
          </a:p>
          <a:p>
            <a:pPr algn="ctr">
              <a:buFontTx/>
              <a:buNone/>
            </a:pPr>
            <a:r>
              <a:rPr lang="de-DE" sz="2400" b="1" dirty="0">
                <a:latin typeface="Arial" charset="0"/>
                <a:cs typeface="Arial" charset="0"/>
              </a:rPr>
              <a:t> -  im 5. Prüfungsfach,</a:t>
            </a:r>
          </a:p>
          <a:p>
            <a:pPr>
              <a:buFontTx/>
              <a:buNone/>
            </a:pPr>
            <a:r>
              <a:rPr lang="de-DE" sz="2400" b="1" dirty="0">
                <a:latin typeface="Arial" charset="0"/>
                <a:cs typeface="Arial" charset="0"/>
              </a:rPr>
              <a:t>	     und weitere16 Halb- </a:t>
            </a:r>
          </a:p>
          <a:p>
            <a:pPr algn="ctr">
              <a:buFontTx/>
              <a:buNone/>
            </a:pPr>
            <a:r>
              <a:rPr lang="de-DE" sz="2400" b="1" dirty="0" err="1">
                <a:latin typeface="Arial" charset="0"/>
                <a:cs typeface="Arial" charset="0"/>
              </a:rPr>
              <a:t>jahresleistungen</a:t>
            </a:r>
            <a:endParaRPr lang="de-DE" b="1" dirty="0">
              <a:latin typeface="Arial" charset="0"/>
              <a:cs typeface="Arial" charset="0"/>
            </a:endParaRPr>
          </a:p>
        </p:txBody>
      </p:sp>
      <p:sp>
        <p:nvSpPr>
          <p:cNvPr id="14340" name="Inhaltsplatzhalter 5"/>
          <p:cNvSpPr>
            <a:spLocks noGrp="1"/>
          </p:cNvSpPr>
          <p:nvPr>
            <p:ph sz="half" idx="2"/>
          </p:nvPr>
        </p:nvSpPr>
        <p:spPr>
          <a:xfrm>
            <a:off x="4788024" y="2569093"/>
            <a:ext cx="3813175" cy="2725737"/>
          </a:xfrm>
        </p:spPr>
        <p:txBody>
          <a:bodyPr>
            <a:normAutofit fontScale="92500"/>
          </a:bodyPr>
          <a:lstStyle/>
          <a:p>
            <a:pPr>
              <a:buFontTx/>
              <a:buNone/>
            </a:pPr>
            <a:r>
              <a:rPr lang="de-DE" sz="2400" b="1" dirty="0">
                <a:solidFill>
                  <a:schemeClr val="accent1"/>
                </a:solidFill>
                <a:latin typeface="Arial" charset="0"/>
                <a:cs typeface="Arial" charset="0"/>
              </a:rPr>
              <a:t>8 Halbjahresleistungen</a:t>
            </a:r>
          </a:p>
          <a:p>
            <a:pPr>
              <a:buFontTx/>
              <a:buNone/>
            </a:pPr>
            <a:r>
              <a:rPr lang="de-DE" sz="2400" b="1" dirty="0">
                <a:solidFill>
                  <a:schemeClr val="accent1"/>
                </a:solidFill>
                <a:latin typeface="Arial" charset="0"/>
                <a:cs typeface="Arial" charset="0"/>
              </a:rPr>
              <a:t> in doppelter Wertung:</a:t>
            </a:r>
          </a:p>
          <a:p>
            <a:pPr>
              <a:buFontTx/>
              <a:buNone/>
            </a:pPr>
            <a:endParaRPr lang="de-DE" sz="2400" b="1" dirty="0">
              <a:latin typeface="Arial" charset="0"/>
              <a:cs typeface="Arial" charset="0"/>
            </a:endParaRPr>
          </a:p>
          <a:p>
            <a:pPr>
              <a:buFontTx/>
              <a:buNone/>
            </a:pPr>
            <a:r>
              <a:rPr lang="de-DE" sz="2400" b="1" dirty="0">
                <a:latin typeface="Arial" charset="0"/>
                <a:cs typeface="Arial" charset="0"/>
              </a:rPr>
              <a:t>je 4 Halbjahresleistungen</a:t>
            </a:r>
          </a:p>
          <a:p>
            <a:pPr>
              <a:buFontTx/>
              <a:buNone/>
            </a:pPr>
            <a:r>
              <a:rPr lang="de-DE" sz="2400" b="1" dirty="0">
                <a:latin typeface="Arial" charset="0"/>
                <a:cs typeface="Arial" charset="0"/>
              </a:rPr>
              <a:t>-  im 1. Prüfungsfach und</a:t>
            </a:r>
          </a:p>
          <a:p>
            <a:pPr>
              <a:buFontTx/>
              <a:buNone/>
            </a:pPr>
            <a:r>
              <a:rPr lang="de-DE" sz="2400" b="1" dirty="0">
                <a:latin typeface="Arial" charset="0"/>
                <a:cs typeface="Arial" charset="0"/>
              </a:rPr>
              <a:t>-  im 2. Prüfungsfach</a:t>
            </a:r>
          </a:p>
        </p:txBody>
      </p:sp>
      <p:sp>
        <p:nvSpPr>
          <p:cNvPr id="9" name="Textfeld 8"/>
          <p:cNvSpPr txBox="1"/>
          <p:nvPr/>
        </p:nvSpPr>
        <p:spPr>
          <a:xfrm flipH="1">
            <a:off x="682625" y="1484784"/>
            <a:ext cx="7775575" cy="954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de-DE" sz="2800" b="1" dirty="0">
                <a:latin typeface="Arial" pitchFamily="34" charset="0"/>
                <a:cs typeface="Arial" pitchFamily="34" charset="0"/>
              </a:rPr>
              <a:t>Block I</a:t>
            </a:r>
          </a:p>
          <a:p>
            <a:pPr>
              <a:defRPr/>
            </a:pPr>
            <a:r>
              <a:rPr lang="de-DE" sz="2800" b="1" dirty="0">
                <a:latin typeface="Arial" pitchFamily="34" charset="0"/>
                <a:cs typeface="Arial" pitchFamily="34" charset="0"/>
              </a:rPr>
              <a:t>36 Halbjahresleistungen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836712"/>
            <a:ext cx="8229600" cy="2088232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eaLnBrk="1" hangingPunct="1"/>
            <a:r>
              <a:rPr lang="de-DE" b="1" dirty="0">
                <a:solidFill>
                  <a:schemeClr val="bg1"/>
                </a:solidFill>
                <a:latin typeface="Arial" charset="0"/>
                <a:cs typeface="Arial" charset="0"/>
              </a:rPr>
              <a:t>Einführungsphase</a:t>
            </a:r>
            <a:r>
              <a:rPr lang="de-DE" sz="1200" b="1" dirty="0">
                <a:solidFill>
                  <a:schemeClr val="bg1"/>
                </a:solidFill>
                <a:latin typeface="Arial" charset="0"/>
                <a:cs typeface="Arial" charset="0"/>
              </a:rPr>
              <a:t/>
            </a:r>
            <a:br>
              <a:rPr lang="de-DE" sz="1200" b="1" dirty="0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de-DE" sz="1200" b="1" dirty="0">
                <a:solidFill>
                  <a:schemeClr val="bg1"/>
                </a:solidFill>
                <a:latin typeface="Arial" charset="0"/>
                <a:cs typeface="Arial" charset="0"/>
              </a:rPr>
              <a:t/>
            </a:r>
            <a:br>
              <a:rPr lang="de-DE" sz="1200" b="1" dirty="0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de-DE" sz="3200" dirty="0">
                <a:solidFill>
                  <a:schemeClr val="bg1"/>
                </a:solidFill>
                <a:latin typeface="Arial" charset="0"/>
                <a:cs typeface="Arial" charset="0"/>
              </a:rPr>
              <a:t>Jahrgangsstufe E0</a:t>
            </a:r>
          </a:p>
        </p:txBody>
      </p:sp>
      <p:sp>
        <p:nvSpPr>
          <p:cNvPr id="7" name="Titel 1"/>
          <p:cNvSpPr>
            <a:spLocks noGrp="1"/>
          </p:cNvSpPr>
          <p:nvPr>
            <p:ph idx="1"/>
          </p:nvPr>
        </p:nvSpPr>
        <p:spPr>
          <a:xfrm>
            <a:off x="467544" y="3429000"/>
            <a:ext cx="8229600" cy="2808312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>
              <a:buNone/>
            </a:pPr>
            <a:endParaRPr lang="de-DE" sz="1600" b="1" dirty="0">
              <a:latin typeface="Arial" charset="0"/>
              <a:cs typeface="Arial" charset="0"/>
            </a:endParaRPr>
          </a:p>
          <a:p>
            <a:pPr algn="ctr">
              <a:buNone/>
            </a:pPr>
            <a:r>
              <a:rPr lang="de-DE" sz="4400" b="1" dirty="0">
                <a:solidFill>
                  <a:schemeClr val="bg1"/>
                </a:solidFill>
                <a:latin typeface="Arial" charset="0"/>
                <a:cs typeface="Arial" charset="0"/>
              </a:rPr>
              <a:t>Qualifikationsphase</a:t>
            </a:r>
            <a:r>
              <a:rPr lang="de-DE" sz="4400" dirty="0">
                <a:solidFill>
                  <a:schemeClr val="bg1"/>
                </a:solidFill>
                <a:latin typeface="Arial" charset="0"/>
                <a:cs typeface="Arial" charset="0"/>
              </a:rPr>
              <a:t/>
            </a:r>
            <a:br>
              <a:rPr lang="de-DE" sz="4400" dirty="0">
                <a:solidFill>
                  <a:schemeClr val="bg1"/>
                </a:solidFill>
                <a:latin typeface="Arial" charset="0"/>
                <a:cs typeface="Arial" charset="0"/>
              </a:rPr>
            </a:br>
            <a:endParaRPr lang="de-DE" sz="16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algn="ctr">
              <a:buNone/>
            </a:pPr>
            <a:r>
              <a:rPr lang="de-DE" dirty="0">
                <a:solidFill>
                  <a:schemeClr val="bg1"/>
                </a:solidFill>
                <a:latin typeface="Arial" charset="0"/>
                <a:cs typeface="Arial" charset="0"/>
              </a:rPr>
              <a:t>4 Halbjahre (Semester)</a:t>
            </a:r>
            <a:br>
              <a:rPr lang="de-DE" dirty="0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de-DE" dirty="0">
                <a:solidFill>
                  <a:schemeClr val="bg1"/>
                </a:solidFill>
                <a:latin typeface="Arial" charset="0"/>
                <a:cs typeface="Arial" charset="0"/>
              </a:rPr>
              <a:t>der Jahrgangsstufen Q1 und Q2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9030054"/>
              </p:ext>
            </p:extLst>
          </p:nvPr>
        </p:nvGraphicFramePr>
        <p:xfrm>
          <a:off x="611188" y="1838041"/>
          <a:ext cx="7705228" cy="3283332"/>
        </p:xfrm>
        <a:graphic>
          <a:graphicData uri="http://schemas.openxmlformats.org/drawingml/2006/table">
            <a:tbl>
              <a:tblPr/>
              <a:tblGrid>
                <a:gridCol w="385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2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0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Unterrichtsfach</a:t>
                      </a:r>
                      <a:endParaRPr lang="de-DE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2" marR="444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Anzahl der Semesterleistungen</a:t>
                      </a:r>
                      <a:endParaRPr lang="de-DE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2" marR="444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Deutsch</a:t>
                      </a:r>
                    </a:p>
                  </a:txBody>
                  <a:tcPr marL="44452" marR="444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</a:p>
                  </a:txBody>
                  <a:tcPr marL="44452" marR="444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8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eine Fremdsprache </a:t>
                      </a:r>
                      <a:r>
                        <a:rPr lang="de-DE" sz="1800" baseline="30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1) </a:t>
                      </a:r>
                      <a:endParaRPr lang="de-DE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2" marR="444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</a:p>
                  </a:txBody>
                  <a:tcPr marL="44452" marR="444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Musik </a:t>
                      </a:r>
                      <a:r>
                        <a:rPr lang="de-DE" sz="1800" u="sng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oder</a:t>
                      </a:r>
                      <a:r>
                        <a:rPr lang="de-DE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Kunst und Gestaltung</a:t>
                      </a:r>
                    </a:p>
                  </a:txBody>
                  <a:tcPr marL="44452" marR="444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</a:p>
                  </a:txBody>
                  <a:tcPr marL="44452" marR="444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0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Geschichte und politische Bildung</a:t>
                      </a:r>
                    </a:p>
                  </a:txBody>
                  <a:tcPr marL="44452" marR="444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</a:p>
                  </a:txBody>
                  <a:tcPr marL="44452" marR="444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0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Religion/Philosophie</a:t>
                      </a:r>
                    </a:p>
                  </a:txBody>
                  <a:tcPr marL="44452" marR="444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</a:p>
                  </a:txBody>
                  <a:tcPr marL="44452" marR="444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0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Mathematik</a:t>
                      </a:r>
                    </a:p>
                  </a:txBody>
                  <a:tcPr marL="44452" marR="444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</a:p>
                  </a:txBody>
                  <a:tcPr marL="44452" marR="444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0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Naturwissenschaft</a:t>
                      </a:r>
                    </a:p>
                  </a:txBody>
                  <a:tcPr marL="44452" marR="444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</a:p>
                  </a:txBody>
                  <a:tcPr marL="44452" marR="444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Rechteck 5"/>
          <p:cNvSpPr/>
          <p:nvPr/>
        </p:nvSpPr>
        <p:spPr>
          <a:xfrm>
            <a:off x="611188" y="692696"/>
            <a:ext cx="7705227" cy="923330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 eaLnBrk="0" hangingPunct="0">
              <a:tabLst>
                <a:tab pos="739775" algn="l"/>
              </a:tabLst>
            </a:pPr>
            <a:endParaRPr lang="de-DE" b="1" dirty="0">
              <a:solidFill>
                <a:schemeClr val="bg1"/>
              </a:solidFill>
              <a:latin typeface="Arial" charset="0"/>
              <a:ea typeface="Times New Roman" charset="0"/>
              <a:cs typeface="Arial" charset="0"/>
            </a:endParaRPr>
          </a:p>
          <a:p>
            <a:pPr algn="ctr" eaLnBrk="0" hangingPunct="0">
              <a:tabLst>
                <a:tab pos="739775" algn="l"/>
              </a:tabLst>
            </a:pPr>
            <a:r>
              <a:rPr lang="de-DE" b="1" dirty="0">
                <a:solidFill>
                  <a:schemeClr val="bg1"/>
                </a:solidFill>
                <a:latin typeface="Arial" charset="0"/>
                <a:ea typeface="Times New Roman" charset="0"/>
                <a:cs typeface="Arial" charset="0"/>
              </a:rPr>
              <a:t>Mindesteinbringungsverpflichtung für die Gesamtqualifikation</a:t>
            </a:r>
          </a:p>
          <a:p>
            <a:pPr algn="ctr" eaLnBrk="0" hangingPunct="0">
              <a:tabLst>
                <a:tab pos="739775" algn="l"/>
              </a:tabLst>
            </a:pPr>
            <a:endParaRPr lang="de-DE" dirty="0">
              <a:solidFill>
                <a:schemeClr val="bg1"/>
              </a:solidFill>
              <a:latin typeface="Arial" charset="0"/>
              <a:ea typeface="Times New Roman" charset="0"/>
              <a:cs typeface="Arial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84213" y="5300663"/>
            <a:ext cx="7991475" cy="30777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Tx/>
              <a:buAutoNum type="arabicParenR"/>
              <a:defRPr/>
            </a:pPr>
            <a:r>
              <a:rPr lang="de-DE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vier Leistungen in ein und demselben Fremdsprache</a:t>
            </a:r>
            <a:endParaRPr lang="de-DE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053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hteck 1"/>
          <p:cNvSpPr>
            <a:spLocks noChangeArrowheads="1"/>
          </p:cNvSpPr>
          <p:nvPr/>
        </p:nvSpPr>
        <p:spPr bwMode="auto">
          <a:xfrm>
            <a:off x="899592" y="1844824"/>
            <a:ext cx="7315721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de-DE" sz="2000" b="1" dirty="0">
                <a:latin typeface="Arial" charset="0"/>
                <a:cs typeface="Arial" charset="0"/>
              </a:rPr>
              <a:t>Prüfungsfach		Biologie	4 (doppelt)</a:t>
            </a:r>
          </a:p>
          <a:p>
            <a:pPr marL="457200" indent="-457200">
              <a:buFontTx/>
              <a:buAutoNum type="arabicPeriod"/>
            </a:pPr>
            <a:r>
              <a:rPr lang="de-DE" sz="2000" b="1" dirty="0">
                <a:latin typeface="Arial" charset="0"/>
                <a:cs typeface="Arial" charset="0"/>
              </a:rPr>
              <a:t>Prüfungsfach		Mathematik	4 (doppelt)</a:t>
            </a:r>
          </a:p>
          <a:p>
            <a:pPr marL="457200" indent="-457200">
              <a:buFontTx/>
              <a:buAutoNum type="arabicPeriod"/>
            </a:pPr>
            <a:r>
              <a:rPr lang="de-DE" sz="2000" b="1" dirty="0">
                <a:latin typeface="Arial" charset="0"/>
                <a:cs typeface="Arial" charset="0"/>
              </a:rPr>
              <a:t>Prüfungsfach		Deutsch	4</a:t>
            </a:r>
          </a:p>
          <a:p>
            <a:pPr marL="457200" indent="-457200">
              <a:buFontTx/>
              <a:buAutoNum type="arabicPeriod"/>
            </a:pPr>
            <a:r>
              <a:rPr lang="de-DE" sz="2000" b="1" dirty="0">
                <a:latin typeface="Arial" charset="0"/>
                <a:cs typeface="Arial" charset="0"/>
              </a:rPr>
              <a:t>Prüfungsfach		Sozialkunde	4</a:t>
            </a:r>
          </a:p>
          <a:p>
            <a:pPr marL="457200" indent="-457200">
              <a:buFontTx/>
              <a:buAutoNum type="arabicPeriod"/>
            </a:pPr>
            <a:r>
              <a:rPr lang="de-DE" sz="2000" b="1" dirty="0">
                <a:latin typeface="Arial" charset="0"/>
                <a:cs typeface="Arial" charset="0"/>
              </a:rPr>
              <a:t>Prüfungsfach		Geschichte	4</a:t>
            </a:r>
            <a:endParaRPr lang="de-DE" sz="2000" b="1" dirty="0"/>
          </a:p>
        </p:txBody>
      </p:sp>
      <p:sp>
        <p:nvSpPr>
          <p:cNvPr id="21507" name="Textfeld 2"/>
          <p:cNvSpPr txBox="1">
            <a:spLocks noChangeArrowheads="1"/>
          </p:cNvSpPr>
          <p:nvPr/>
        </p:nvSpPr>
        <p:spPr bwMode="auto">
          <a:xfrm>
            <a:off x="971600" y="476672"/>
            <a:ext cx="7000875" cy="1107996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de-DE" sz="1000" b="1" dirty="0">
              <a:latin typeface="Arial" charset="0"/>
              <a:cs typeface="Arial" charset="0"/>
            </a:endParaRPr>
          </a:p>
          <a:p>
            <a:pPr algn="ctr"/>
            <a:r>
              <a:rPr lang="de-DE" sz="2400" b="1" dirty="0">
                <a:solidFill>
                  <a:schemeClr val="bg1"/>
                </a:solidFill>
                <a:latin typeface="Arial" charset="0"/>
                <a:cs typeface="Arial" charset="0"/>
              </a:rPr>
              <a:t>Beispiel einer Einbringung</a:t>
            </a:r>
          </a:p>
          <a:p>
            <a:pPr algn="ctr"/>
            <a:r>
              <a:rPr lang="de-DE" sz="2400" b="1" dirty="0">
                <a:solidFill>
                  <a:schemeClr val="bg1"/>
                </a:solidFill>
                <a:latin typeface="Arial" charset="0"/>
                <a:cs typeface="Arial" charset="0"/>
              </a:rPr>
              <a:t> in die Gesamtqualifikation Block I</a:t>
            </a:r>
            <a:r>
              <a:rPr lang="de-DE" sz="2400" b="1" dirty="0">
                <a:latin typeface="Arial" charset="0"/>
                <a:cs typeface="Arial" charset="0"/>
              </a:rPr>
              <a:t> </a:t>
            </a:r>
          </a:p>
          <a:p>
            <a:pPr algn="ctr"/>
            <a:endParaRPr lang="de-DE" sz="800" b="1" dirty="0">
              <a:latin typeface="Arial" charset="0"/>
              <a:cs typeface="Arial" charset="0"/>
            </a:endParaRPr>
          </a:p>
        </p:txBody>
      </p:sp>
      <p:sp>
        <p:nvSpPr>
          <p:cNvPr id="21508" name="Textfeld 4"/>
          <p:cNvSpPr txBox="1">
            <a:spLocks noChangeArrowheads="1"/>
          </p:cNvSpPr>
          <p:nvPr/>
        </p:nvSpPr>
        <p:spPr bwMode="auto">
          <a:xfrm>
            <a:off x="1331640" y="3501008"/>
            <a:ext cx="700087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sz="2000" b="1" dirty="0">
                <a:latin typeface="Arial" charset="0"/>
                <a:cs typeface="Arial" charset="0"/>
              </a:rPr>
              <a:t>Englisch				       4	</a:t>
            </a:r>
          </a:p>
          <a:p>
            <a:r>
              <a:rPr lang="de-DE" sz="2000" b="1" dirty="0">
                <a:latin typeface="Arial" charset="0"/>
                <a:cs typeface="Arial" charset="0"/>
              </a:rPr>
              <a:t>Kunst oder Musik			       2</a:t>
            </a:r>
          </a:p>
          <a:p>
            <a:r>
              <a:rPr lang="de-DE" sz="2000" b="1" dirty="0">
                <a:latin typeface="Arial" charset="0"/>
                <a:cs typeface="Arial" charset="0"/>
              </a:rPr>
              <a:t>Religion oder Philosophie		       2</a:t>
            </a:r>
            <a:endParaRPr lang="de-DE" sz="2000" b="1" dirty="0"/>
          </a:p>
        </p:txBody>
      </p:sp>
      <p:sp>
        <p:nvSpPr>
          <p:cNvPr id="21509" name="Textfeld 5"/>
          <p:cNvSpPr txBox="1">
            <a:spLocks noChangeArrowheads="1"/>
          </p:cNvSpPr>
          <p:nvPr/>
        </p:nvSpPr>
        <p:spPr bwMode="auto">
          <a:xfrm>
            <a:off x="1331640" y="4653136"/>
            <a:ext cx="6858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b="1" dirty="0">
                <a:latin typeface="Arial" charset="0"/>
                <a:cs typeface="Arial" charset="0"/>
              </a:rPr>
              <a:t>8 weitere Semesterleistungen</a:t>
            </a:r>
          </a:p>
        </p:txBody>
      </p:sp>
      <p:sp>
        <p:nvSpPr>
          <p:cNvPr id="9" name="Textfeld 4"/>
          <p:cNvSpPr txBox="1">
            <a:spLocks noChangeArrowheads="1"/>
          </p:cNvSpPr>
          <p:nvPr/>
        </p:nvSpPr>
        <p:spPr bwMode="auto">
          <a:xfrm>
            <a:off x="971600" y="5445224"/>
            <a:ext cx="7000875" cy="707886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b="1" dirty="0">
                <a:latin typeface="Arial" pitchFamily="34" charset="0"/>
                <a:cs typeface="Arial" pitchFamily="34" charset="0"/>
              </a:rPr>
              <a:t>Unter den eingebrachten Kursen müssen mindestens 29 sein, in denen mindestens 05 Punkte erreicht wurden.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7772400" cy="1007393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de-DE" sz="2800" b="1" dirty="0">
                <a:solidFill>
                  <a:schemeClr val="bg1"/>
                </a:solidFill>
                <a:latin typeface="Arial" charset="0"/>
                <a:cs typeface="Arial" charset="0"/>
              </a:rPr>
              <a:t>Einbringung</a:t>
            </a:r>
            <a:br>
              <a:rPr lang="de-DE" sz="2800" b="1" dirty="0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de-DE" sz="2800" b="1" dirty="0">
                <a:solidFill>
                  <a:schemeClr val="bg1"/>
                </a:solidFill>
                <a:latin typeface="Arial" charset="0"/>
                <a:cs typeface="Arial" charset="0"/>
              </a:rPr>
              <a:t> in die Gesamtqualifikation Block II </a:t>
            </a:r>
            <a:r>
              <a:rPr lang="de-DE" sz="2800" b="1" dirty="0">
                <a:latin typeface="Arial" charset="0"/>
                <a:cs typeface="Arial" charset="0"/>
              </a:rPr>
              <a:t/>
            </a:r>
            <a:br>
              <a:rPr lang="de-DE" sz="2800" b="1" dirty="0">
                <a:latin typeface="Arial" charset="0"/>
                <a:cs typeface="Arial" charset="0"/>
              </a:rPr>
            </a:br>
            <a:endParaRPr lang="de-DE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83568" y="2420888"/>
            <a:ext cx="7777163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endParaRPr lang="de-DE" sz="800" b="1" dirty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de-DE" sz="2400" b="1" dirty="0">
                <a:latin typeface="Arial" pitchFamily="34" charset="0"/>
                <a:cs typeface="Arial" pitchFamily="34" charset="0"/>
              </a:rPr>
              <a:t>5 Leistungen aus der Abiturprüfung</a:t>
            </a:r>
          </a:p>
          <a:p>
            <a:pPr algn="ctr">
              <a:defRPr/>
            </a:pPr>
            <a:endParaRPr lang="de-DE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532" name="Rechteck 4"/>
          <p:cNvSpPr>
            <a:spLocks noChangeArrowheads="1"/>
          </p:cNvSpPr>
          <p:nvPr/>
        </p:nvSpPr>
        <p:spPr bwMode="auto">
          <a:xfrm>
            <a:off x="539552" y="3861048"/>
            <a:ext cx="806489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de-DE" sz="2400" b="1" dirty="0">
                <a:latin typeface="Arial" pitchFamily="34" charset="0"/>
                <a:cs typeface="Arial" pitchFamily="34" charset="0"/>
              </a:rPr>
              <a:t>Prüfungsleistungen werden in</a:t>
            </a:r>
          </a:p>
          <a:p>
            <a:pPr algn="ctr"/>
            <a:endParaRPr lang="de-DE" sz="24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2400" b="1" u="sng" dirty="0">
                <a:latin typeface="Arial" pitchFamily="34" charset="0"/>
                <a:cs typeface="Arial" pitchFamily="34" charset="0"/>
              </a:rPr>
              <a:t>vierfacher Wertung </a:t>
            </a:r>
            <a:r>
              <a:rPr lang="de-DE" sz="2400" b="1" dirty="0">
                <a:latin typeface="Arial" pitchFamily="34" charset="0"/>
                <a:cs typeface="Arial" pitchFamily="34" charset="0"/>
              </a:rPr>
              <a:t>eingebracht.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el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  <a:solidFill>
            <a:schemeClr val="accent1"/>
          </a:solidFill>
        </p:spPr>
        <p:txBody>
          <a:bodyPr/>
          <a:lstStyle/>
          <a:p>
            <a:r>
              <a:rPr lang="de-DE" sz="3200" dirty="0">
                <a:latin typeface="Arial" charset="0"/>
                <a:cs typeface="Arial" charset="0"/>
              </a:rPr>
              <a:t>Die besondere Lernleistung</a:t>
            </a:r>
          </a:p>
        </p:txBody>
      </p:sp>
      <p:sp>
        <p:nvSpPr>
          <p:cNvPr id="17411" name="Rechteck 2"/>
          <p:cNvSpPr>
            <a:spLocks noChangeArrowheads="1"/>
          </p:cNvSpPr>
          <p:nvPr/>
        </p:nvSpPr>
        <p:spPr bwMode="auto">
          <a:xfrm>
            <a:off x="755576" y="2492375"/>
            <a:ext cx="8388424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  <a:tabLst>
                <a:tab pos="898525" algn="l"/>
              </a:tabLst>
            </a:pPr>
            <a:r>
              <a:rPr lang="de-DE" dirty="0">
                <a:latin typeface="Arial" charset="0"/>
                <a:cs typeface="Arial" charset="0"/>
              </a:rPr>
              <a:t>   </a:t>
            </a:r>
            <a:r>
              <a:rPr lang="de-DE" sz="2000" b="1" dirty="0">
                <a:latin typeface="Arial" charset="0"/>
                <a:cs typeface="Arial" charset="0"/>
              </a:rPr>
              <a:t>Die besondere Lernleistung ersetzt das vierte</a:t>
            </a:r>
            <a:br>
              <a:rPr lang="de-DE" sz="2000" b="1" dirty="0">
                <a:latin typeface="Arial" charset="0"/>
                <a:cs typeface="Arial" charset="0"/>
              </a:rPr>
            </a:br>
            <a:r>
              <a:rPr lang="de-DE" sz="2000" b="1" dirty="0">
                <a:latin typeface="Arial" charset="0"/>
                <a:cs typeface="Arial" charset="0"/>
              </a:rPr>
              <a:t>    Prüfungsfach (Block II).</a:t>
            </a:r>
          </a:p>
          <a:p>
            <a:pPr>
              <a:tabLst>
                <a:tab pos="898525" algn="l"/>
              </a:tabLst>
            </a:pPr>
            <a:endParaRPr lang="de-DE" sz="2000" b="1" dirty="0">
              <a:latin typeface="Arial" charset="0"/>
              <a:cs typeface="Arial" charset="0"/>
            </a:endParaRPr>
          </a:p>
          <a:p>
            <a:pPr>
              <a:buFont typeface="Arial" charset="0"/>
              <a:buChar char="•"/>
              <a:tabLst>
                <a:tab pos="898525" algn="l"/>
              </a:tabLst>
            </a:pPr>
            <a:r>
              <a:rPr lang="de-DE" sz="2000" b="1" dirty="0">
                <a:latin typeface="Arial" charset="0"/>
                <a:cs typeface="Arial" charset="0"/>
              </a:rPr>
              <a:t>   Die 4 Halbjahresleistungen des 4. Prüfungsfaches</a:t>
            </a:r>
            <a:br>
              <a:rPr lang="de-DE" sz="2000" b="1" dirty="0">
                <a:latin typeface="Arial" charset="0"/>
                <a:cs typeface="Arial" charset="0"/>
              </a:rPr>
            </a:br>
            <a:r>
              <a:rPr lang="de-DE" sz="2000" b="1" dirty="0">
                <a:latin typeface="Arial" charset="0"/>
                <a:cs typeface="Arial" charset="0"/>
              </a:rPr>
              <a:t>    entfallen in Block I. </a:t>
            </a:r>
          </a:p>
          <a:p>
            <a:pPr>
              <a:tabLst>
                <a:tab pos="898525" algn="l"/>
              </a:tabLst>
            </a:pPr>
            <a:endParaRPr lang="de-DE" sz="2000" b="1" dirty="0">
              <a:latin typeface="Arial" charset="0"/>
              <a:cs typeface="Arial" charset="0"/>
            </a:endParaRPr>
          </a:p>
          <a:p>
            <a:pPr>
              <a:buFont typeface="Arial" charset="0"/>
              <a:buChar char="•"/>
              <a:tabLst>
                <a:tab pos="898525" algn="l"/>
              </a:tabLst>
            </a:pPr>
            <a:r>
              <a:rPr lang="de-DE" sz="2000" b="1" dirty="0">
                <a:latin typeface="Arial" charset="0"/>
                <a:cs typeface="Arial" charset="0"/>
              </a:rPr>
              <a:t>   Es können Halbjahresleistungen anderer</a:t>
            </a:r>
          </a:p>
          <a:p>
            <a:pPr>
              <a:tabLst>
                <a:tab pos="898525" algn="l"/>
              </a:tabLst>
            </a:pPr>
            <a:r>
              <a:rPr lang="de-DE" sz="2000" b="1" dirty="0">
                <a:latin typeface="Arial" charset="0"/>
                <a:cs typeface="Arial" charset="0"/>
              </a:rPr>
              <a:t>    Unterrichtsfächer eingebracht werden.</a:t>
            </a:r>
          </a:p>
          <a:p>
            <a:pPr>
              <a:tabLst>
                <a:tab pos="898525" algn="l"/>
              </a:tabLst>
            </a:pPr>
            <a:endParaRPr lang="de-DE" sz="2000" b="1" dirty="0">
              <a:latin typeface="Arial" charset="0"/>
              <a:cs typeface="Arial" charset="0"/>
            </a:endParaRPr>
          </a:p>
          <a:p>
            <a:pPr>
              <a:tabLst>
                <a:tab pos="898525" algn="l"/>
              </a:tabLst>
            </a:pPr>
            <a:r>
              <a:rPr lang="de-DE" sz="2000" b="1" dirty="0">
                <a:latin typeface="Arial" charset="0"/>
                <a:cs typeface="Arial" charset="0"/>
              </a:rPr>
              <a:t>Sie muss vor Beginn des 3. Semesters beantragt werden.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el 1"/>
          <p:cNvSpPr>
            <a:spLocks noGrp="1"/>
          </p:cNvSpPr>
          <p:nvPr>
            <p:ph type="title"/>
          </p:nvPr>
        </p:nvSpPr>
        <p:spPr>
          <a:xfrm>
            <a:off x="250825" y="1196753"/>
            <a:ext cx="8713788" cy="3384376"/>
          </a:xfrm>
        </p:spPr>
        <p:txBody>
          <a:bodyPr>
            <a:normAutofit/>
          </a:bodyPr>
          <a:lstStyle/>
          <a:p>
            <a:r>
              <a:rPr lang="de-DE" sz="2800" b="1" dirty="0">
                <a:latin typeface="Arial" charset="0"/>
                <a:cs typeface="Arial" charset="0"/>
              </a:rPr>
              <a:t>weitere Informationen:</a:t>
            </a:r>
            <a:br>
              <a:rPr lang="de-DE" sz="2800" b="1" dirty="0">
                <a:latin typeface="Arial" charset="0"/>
                <a:cs typeface="Arial" charset="0"/>
              </a:rPr>
            </a:br>
            <a:r>
              <a:rPr lang="de-DE" sz="2800" b="1" dirty="0">
                <a:latin typeface="Arial" charset="0"/>
                <a:cs typeface="Arial" charset="0"/>
              </a:rPr>
              <a:t/>
            </a:r>
            <a:br>
              <a:rPr lang="de-DE" sz="2800" b="1" dirty="0">
                <a:latin typeface="Arial" charset="0"/>
                <a:cs typeface="Arial" charset="0"/>
              </a:rPr>
            </a:br>
            <a:r>
              <a:rPr lang="de-DE" sz="2800" b="1" dirty="0">
                <a:latin typeface="Arial" charset="0"/>
                <a:cs typeface="Arial" charset="0"/>
              </a:rPr>
              <a:t/>
            </a:r>
            <a:br>
              <a:rPr lang="de-DE" sz="2800" b="1" dirty="0">
                <a:latin typeface="Arial" charset="0"/>
                <a:cs typeface="Arial" charset="0"/>
              </a:rPr>
            </a:br>
            <a:r>
              <a:rPr lang="de-DE" sz="2800" b="1" dirty="0">
                <a:latin typeface="Arial" charset="0"/>
                <a:cs typeface="Arial" charset="0"/>
              </a:rPr>
              <a:t>www.bildung-mv.de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964704"/>
          </a:xfrm>
        </p:spPr>
        <p:txBody>
          <a:bodyPr>
            <a:normAutofit/>
          </a:bodyPr>
          <a:lstStyle/>
          <a:p>
            <a:pPr algn="ctr" fontAlgn="ctr">
              <a:buNone/>
            </a:pPr>
            <a:r>
              <a:rPr lang="de-DE" sz="2400" b="1" dirty="0">
                <a:latin typeface="Arial" charset="0"/>
                <a:cs typeface="Arial" charset="0"/>
              </a:rPr>
              <a:t>Leistungskursfächer im Pflichtbereich im Umfang</a:t>
            </a:r>
          </a:p>
          <a:p>
            <a:pPr algn="ctr" fontAlgn="ctr">
              <a:buNone/>
            </a:pPr>
            <a:r>
              <a:rPr lang="de-DE" sz="2400" b="1" dirty="0">
                <a:latin typeface="Arial" charset="0"/>
                <a:cs typeface="Arial" charset="0"/>
              </a:rPr>
              <a:t>von je fünf Wochenstunden </a:t>
            </a:r>
          </a:p>
          <a:p>
            <a:pPr fontAlgn="ctr"/>
            <a:endParaRPr lang="de-DE" dirty="0"/>
          </a:p>
        </p:txBody>
      </p:sp>
      <p:sp>
        <p:nvSpPr>
          <p:cNvPr id="7" name="Titel 6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67544" y="476672"/>
            <a:ext cx="8229600" cy="120032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2400" b="1" dirty="0">
                <a:solidFill>
                  <a:schemeClr val="bg1"/>
                </a:solidFill>
                <a:latin typeface="Arial" charset="0"/>
                <a:cs typeface="Arial" charset="0"/>
              </a:rPr>
              <a:t/>
            </a:r>
            <a:br>
              <a:rPr lang="de-DE" sz="2400" b="1" dirty="0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de-DE" sz="2400" b="1" dirty="0">
                <a:solidFill>
                  <a:schemeClr val="bg1"/>
                </a:solidFill>
                <a:latin typeface="Arial" charset="0"/>
                <a:cs typeface="Arial" charset="0"/>
              </a:rPr>
              <a:t>Belegungsverpflichtung</a:t>
            </a:r>
            <a:br>
              <a:rPr lang="de-DE" sz="2400" b="1" dirty="0">
                <a:solidFill>
                  <a:schemeClr val="bg1"/>
                </a:solidFill>
                <a:latin typeface="Arial" charset="0"/>
                <a:cs typeface="Arial" charset="0"/>
              </a:rPr>
            </a:br>
            <a:endParaRPr lang="de-DE" sz="2400" b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652204"/>
              </p:ext>
            </p:extLst>
          </p:nvPr>
        </p:nvGraphicFramePr>
        <p:xfrm>
          <a:off x="683568" y="3140968"/>
          <a:ext cx="7704856" cy="29403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04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8066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>
                          <a:latin typeface="Arial" pitchFamily="34" charset="0"/>
                          <a:cs typeface="Arial" pitchFamily="34" charset="0"/>
                        </a:rPr>
                        <a:t>Deutsch </a:t>
                      </a:r>
                    </a:p>
                  </a:txBody>
                  <a:tcPr marL="67739" marR="67739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8066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>
                          <a:latin typeface="Arial" pitchFamily="34" charset="0"/>
                          <a:cs typeface="Arial" pitchFamily="34" charset="0"/>
                        </a:rPr>
                        <a:t>Mathematik </a:t>
                      </a:r>
                    </a:p>
                  </a:txBody>
                  <a:tcPr marL="67739" marR="67739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8066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>
                          <a:latin typeface="Arial" pitchFamily="34" charset="0"/>
                          <a:cs typeface="Arial" pitchFamily="34" charset="0"/>
                        </a:rPr>
                        <a:t>Geschichte und Politische Bildung </a:t>
                      </a:r>
                    </a:p>
                  </a:txBody>
                  <a:tcPr marL="67739" marR="67739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8066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>
                          <a:latin typeface="Arial" pitchFamily="34" charset="0"/>
                          <a:cs typeface="Arial" pitchFamily="34" charset="0"/>
                        </a:rPr>
                        <a:t>Englisch</a:t>
                      </a:r>
                    </a:p>
                  </a:txBody>
                  <a:tcPr marL="67739" marR="67739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8066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>
                          <a:latin typeface="Arial" pitchFamily="34" charset="0"/>
                          <a:cs typeface="Arial" pitchFamily="34" charset="0"/>
                        </a:rPr>
                        <a:t>Biologie</a:t>
                      </a:r>
                    </a:p>
                  </a:txBody>
                  <a:tcPr marL="67739" marR="67739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de-DE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weitere Grundkursfächer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3905275"/>
          </a:xfrm>
        </p:spPr>
        <p:txBody>
          <a:bodyPr>
            <a:normAutofit/>
          </a:bodyPr>
          <a:lstStyle/>
          <a:p>
            <a:r>
              <a:rPr lang="de-DE" sz="2800" dirty="0"/>
              <a:t>dreistündig</a:t>
            </a:r>
          </a:p>
          <a:p>
            <a:pPr>
              <a:buNone/>
            </a:pPr>
            <a:r>
              <a:rPr lang="de-DE" sz="2800" dirty="0"/>
              <a:t>	Mathematik, Deutsch, Englisch, Geschichte und politische Bildung, Physik, Chemie, Informatik, Französisch</a:t>
            </a:r>
          </a:p>
          <a:p>
            <a:r>
              <a:rPr lang="de-DE" sz="2800" dirty="0"/>
              <a:t>zweistündig</a:t>
            </a:r>
          </a:p>
          <a:p>
            <a:pPr>
              <a:buNone/>
            </a:pPr>
            <a:r>
              <a:rPr lang="de-DE" sz="2800" dirty="0"/>
              <a:t>	ev. Religion, Philosophie, Kunst und Gestaltung, Musik, Sport, Geografie, Sozialkunde, Wirtschaft, Projektfachunterricht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3401219"/>
          </a:xfrm>
        </p:spPr>
        <p:txBody>
          <a:bodyPr/>
          <a:lstStyle/>
          <a:p>
            <a:r>
              <a:rPr lang="de-DE" sz="2800" b="1" dirty="0"/>
              <a:t>zweimal fünf Wochenstunden</a:t>
            </a:r>
          </a:p>
          <a:p>
            <a:r>
              <a:rPr lang="de-DE" sz="2800" b="1" dirty="0"/>
              <a:t>erster Leistungskurs</a:t>
            </a:r>
          </a:p>
          <a:p>
            <a:pPr>
              <a:buNone/>
            </a:pPr>
            <a:r>
              <a:rPr lang="de-DE" sz="2800" b="1" dirty="0"/>
              <a:t>	Mathe, Deutsch oder Biologie</a:t>
            </a:r>
          </a:p>
          <a:p>
            <a:r>
              <a:rPr lang="de-DE" sz="2800" b="1" dirty="0"/>
              <a:t>zweiter Leistungskurs</a:t>
            </a:r>
          </a:p>
          <a:p>
            <a:pPr>
              <a:buNone/>
            </a:pPr>
            <a:r>
              <a:rPr lang="de-DE" sz="2800" b="1" dirty="0"/>
              <a:t>	Geschichte und politische Bildung, Englisch oder Biologie</a:t>
            </a:r>
          </a:p>
          <a:p>
            <a:pPr>
              <a:buNone/>
            </a:pPr>
            <a:endParaRPr lang="de-DE" dirty="0"/>
          </a:p>
          <a:p>
            <a:pPr>
              <a:buNone/>
            </a:pPr>
            <a:endParaRPr lang="de-DE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1143000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de-DE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Wahl der Leistungskurse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2924944"/>
            <a:ext cx="8229600" cy="2620888"/>
          </a:xfrm>
        </p:spPr>
        <p:txBody>
          <a:bodyPr>
            <a:normAutofit/>
          </a:bodyPr>
          <a:lstStyle/>
          <a:p>
            <a:r>
              <a:rPr lang="de-DE" sz="2800" b="1" dirty="0"/>
              <a:t>dreimal drei Wochenstunden</a:t>
            </a:r>
          </a:p>
          <a:p>
            <a:r>
              <a:rPr lang="de-DE" sz="2800" b="1" dirty="0"/>
              <a:t>mögliche Fächer:</a:t>
            </a:r>
          </a:p>
          <a:p>
            <a:pPr>
              <a:buNone/>
            </a:pPr>
            <a:r>
              <a:rPr lang="de-DE" sz="2800" b="1" dirty="0"/>
              <a:t>	Mathematik, Deutsch, Geschichte und politische Bildung, Englisch, Naturwissenschaft (Biologie, Chemie, Physik)</a:t>
            </a: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143000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de-DE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Wahl der Grundkurse 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1124744"/>
            <a:ext cx="8229600" cy="1143000"/>
          </a:xfrm>
          <a:solidFill>
            <a:schemeClr val="accent1"/>
          </a:solidFill>
          <a:ln>
            <a:solidFill>
              <a:schemeClr val="tx2"/>
            </a:solidFill>
          </a:ln>
        </p:spPr>
        <p:txBody>
          <a:bodyPr>
            <a:normAutofit/>
          </a:bodyPr>
          <a:lstStyle/>
          <a:p>
            <a:r>
              <a:rPr lang="de-DE" sz="2400" b="1" dirty="0">
                <a:solidFill>
                  <a:schemeClr val="bg1"/>
                </a:solidFill>
                <a:latin typeface="Arial" charset="0"/>
                <a:cs typeface="Arial" charset="0"/>
              </a:rPr>
              <a:t>weitere Wahl der Grundkurse II</a:t>
            </a:r>
            <a:br>
              <a:rPr lang="de-DE" sz="2400" b="1" dirty="0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de-DE" sz="2400" b="1" dirty="0">
                <a:solidFill>
                  <a:schemeClr val="bg1"/>
                </a:solidFill>
                <a:latin typeface="Arial" charset="0"/>
                <a:cs typeface="Arial" charset="0"/>
              </a:rPr>
              <a:t>von je 2 Wochenstunden</a:t>
            </a:r>
            <a:r>
              <a:rPr lang="de-DE" sz="2400" dirty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endParaRPr lang="de-DE" sz="2400" dirty="0">
              <a:solidFill>
                <a:schemeClr val="bg1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899592" y="2852936"/>
            <a:ext cx="770485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de-DE" sz="2800" b="1" dirty="0"/>
              <a:t>       Musik oder Kunst und Gestaltung</a:t>
            </a:r>
          </a:p>
          <a:p>
            <a:endParaRPr lang="de-DE" sz="2800" b="1" dirty="0"/>
          </a:p>
          <a:p>
            <a:pPr>
              <a:buFont typeface="Wingdings" pitchFamily="2" charset="2"/>
              <a:buChar char="Ø"/>
            </a:pPr>
            <a:r>
              <a:rPr lang="de-DE" sz="2800" b="1" dirty="0"/>
              <a:t>       Ev. Religion oder Philosophie</a:t>
            </a:r>
          </a:p>
          <a:p>
            <a:endParaRPr lang="de-DE" sz="2800" b="1" dirty="0"/>
          </a:p>
          <a:p>
            <a:pPr>
              <a:buFont typeface="Wingdings" pitchFamily="2" charset="2"/>
              <a:buChar char="Ø"/>
            </a:pPr>
            <a:r>
              <a:rPr lang="de-DE" sz="2800" b="1" dirty="0"/>
              <a:t>       Sport  (bei Sportbefreiung Ersatzfach)</a:t>
            </a:r>
          </a:p>
          <a:p>
            <a:r>
              <a:rPr lang="de-DE" sz="2800" b="1" dirty="0"/>
              <a:t>       </a:t>
            </a:r>
          </a:p>
          <a:p>
            <a:pPr>
              <a:buFont typeface="Wingdings" pitchFamily="2" charset="2"/>
              <a:buChar char="Ø"/>
            </a:pPr>
            <a:r>
              <a:rPr lang="de-DE" sz="2800" b="1" dirty="0"/>
              <a:t>       Berufs- und Studienorientierung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2808312"/>
          </a:xfrm>
        </p:spPr>
        <p:txBody>
          <a:bodyPr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de-DE" sz="27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de-DE" sz="2700" b="1" dirty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de-DE" sz="27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Fächer im Umfang</a:t>
            </a:r>
            <a:br>
              <a:rPr lang="de-DE" sz="2700" b="1" dirty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de-DE" sz="27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von 2 oder 3 Wochenstunden</a:t>
            </a:r>
            <a:br>
              <a:rPr lang="de-DE" sz="2700" b="1" dirty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de-DE" sz="2700" dirty="0">
                <a:latin typeface="Arial" pitchFamily="34" charset="0"/>
                <a:cs typeface="Arial" pitchFamily="34" charset="0"/>
              </a:rPr>
              <a:t/>
            </a:r>
            <a:br>
              <a:rPr lang="de-DE" sz="2700" dirty="0">
                <a:latin typeface="Arial" pitchFamily="34" charset="0"/>
                <a:cs typeface="Arial" pitchFamily="34" charset="0"/>
              </a:rPr>
            </a:br>
            <a:r>
              <a:rPr lang="de-DE" sz="27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insgesamt 9 Wochenstunden</a:t>
            </a:r>
            <a:br>
              <a:rPr lang="de-DE" sz="2700" b="1" dirty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de-DE" sz="27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(3 x 3 Wo.-Std. oder 3 x 2 und 1 x 3 Wo.-Std.)</a:t>
            </a:r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827584" y="5013176"/>
            <a:ext cx="77048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b="1" dirty="0">
                <a:latin typeface="Arial" charset="0"/>
                <a:cs typeface="Arial" charset="0"/>
              </a:rPr>
              <a:t>Wenn die schulorganisatorischen Voraussetzungen gegeben sind,</a:t>
            </a:r>
          </a:p>
          <a:p>
            <a:pPr algn="ctr"/>
            <a:r>
              <a:rPr lang="de-DE" b="1" dirty="0">
                <a:latin typeface="Arial" charset="0"/>
                <a:cs typeface="Arial" charset="0"/>
              </a:rPr>
              <a:t>kann in den Jahrgangsstufen 11 und 12 Projektfachunterricht</a:t>
            </a:r>
          </a:p>
          <a:p>
            <a:pPr algn="ctr"/>
            <a:r>
              <a:rPr lang="de-DE" b="1" dirty="0">
                <a:latin typeface="Arial" charset="0"/>
                <a:cs typeface="Arial" charset="0"/>
              </a:rPr>
              <a:t>im Umfang von zwei Wochenstunden angeboten werden.</a:t>
            </a:r>
            <a:endParaRPr lang="de-DE" b="1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67544" y="692696"/>
            <a:ext cx="8229600" cy="1143000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w</a:t>
            </a:r>
            <a:r>
              <a:rPr kumimoji="0" lang="de-DE" sz="28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eitere Wahl der Grundkurse III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1115616" y="620688"/>
            <a:ext cx="72008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de-DE" b="1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Kurswahl für die Qualifikationsphase Abiturjahrgang 2023</a:t>
            </a:r>
            <a:endParaRPr lang="de-DE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1400" dirty="0"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400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Name, Vorname, Klasse:__________________________________________________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1400" b="1" dirty="0"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1400" b="1" dirty="0"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400" b="1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1.      Leistungskurse mit je 5 Wochenstunden </a:t>
            </a:r>
            <a:endParaRPr lang="de-DE" sz="1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Inhaltsplatzhalt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7800088"/>
              </p:ext>
            </p:extLst>
          </p:nvPr>
        </p:nvGraphicFramePr>
        <p:xfrm>
          <a:off x="1619672" y="2276872"/>
          <a:ext cx="5579745" cy="488804"/>
        </p:xfrm>
        <a:graphic>
          <a:graphicData uri="http://schemas.openxmlformats.org/drawingml/2006/table">
            <a:tbl>
              <a:tblPr/>
              <a:tblGrid>
                <a:gridCol w="3417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2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44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dirty="0">
                          <a:latin typeface="Calibri"/>
                          <a:ea typeface="Times New Roman"/>
                        </a:rPr>
                        <a:t>1. Leistungskurs (Mathematik, Deutsch, Biologie)</a:t>
                      </a:r>
                      <a:endParaRPr lang="de-DE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4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dirty="0">
                          <a:latin typeface="Calibri"/>
                          <a:ea typeface="Times New Roman"/>
                        </a:rPr>
                        <a:t>2. Leistungskurs (Englisch, Geschichte, Biologie</a:t>
                      </a:r>
                      <a:r>
                        <a:rPr lang="de-DE" sz="1100" baseline="0" dirty="0">
                          <a:latin typeface="Calibri"/>
                          <a:ea typeface="Times New Roman"/>
                        </a:rPr>
                        <a:t>)</a:t>
                      </a:r>
                      <a:endParaRPr lang="de-DE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feld 11"/>
          <p:cNvSpPr txBox="1"/>
          <p:nvPr/>
        </p:nvSpPr>
        <p:spPr>
          <a:xfrm>
            <a:off x="1115616" y="3284984"/>
            <a:ext cx="61206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AutoNum type="arabicPeriod" startAt="2"/>
            </a:pPr>
            <a:r>
              <a:rPr lang="de-DE" sz="1400" b="1" dirty="0"/>
              <a:t>Grundkurse mit je 3 Wochenstunden</a:t>
            </a:r>
          </a:p>
          <a:p>
            <a:pPr marL="342900" lvl="0" indent="-342900"/>
            <a:r>
              <a:rPr lang="de-DE" sz="1400" b="1" dirty="0"/>
              <a:t>	</a:t>
            </a:r>
            <a:r>
              <a:rPr lang="de-DE" sz="1400" dirty="0"/>
              <a:t>(zur Wahl stehen Deutsch, Mathematik, Englisch, Geschichte, Chemie, Physik und Biologie)</a:t>
            </a:r>
          </a:p>
          <a:p>
            <a:endParaRPr lang="de-DE" dirty="0"/>
          </a:p>
        </p:txBody>
      </p:sp>
      <p:graphicFrame>
        <p:nvGraphicFramePr>
          <p:cNvPr id="13" name="Tabel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4378748"/>
              </p:ext>
            </p:extLst>
          </p:nvPr>
        </p:nvGraphicFramePr>
        <p:xfrm>
          <a:off x="1619672" y="4221088"/>
          <a:ext cx="5559425" cy="720081"/>
        </p:xfrm>
        <a:graphic>
          <a:graphicData uri="http://schemas.openxmlformats.org/drawingml/2006/table">
            <a:tbl>
              <a:tblPr/>
              <a:tblGrid>
                <a:gridCol w="3417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18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0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dirty="0">
                          <a:latin typeface="Calibri"/>
                          <a:ea typeface="Times New Roman"/>
                        </a:rPr>
                        <a:t>Grundkurs 1</a:t>
                      </a:r>
                      <a:endParaRPr lang="de-DE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dirty="0">
                          <a:latin typeface="Calibri"/>
                          <a:ea typeface="Times New Roman"/>
                        </a:rPr>
                        <a:t>Grundkurs 2</a:t>
                      </a:r>
                      <a:endParaRPr lang="de-DE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1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dirty="0">
                          <a:latin typeface="Calibri"/>
                          <a:ea typeface="Times New Roman"/>
                        </a:rPr>
                        <a:t>Grundkurs</a:t>
                      </a:r>
                      <a:r>
                        <a:rPr lang="de-DE" sz="1100" baseline="0" dirty="0">
                          <a:latin typeface="Calibri"/>
                          <a:ea typeface="Times New Roman"/>
                        </a:rPr>
                        <a:t> 3</a:t>
                      </a:r>
                      <a:endParaRPr lang="de-DE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1216</Words>
  <Application>Microsoft Office PowerPoint</Application>
  <PresentationFormat>Bildschirmpräsentation (4:3)</PresentationFormat>
  <Paragraphs>296</Paragraphs>
  <Slides>24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24</vt:i4>
      </vt:variant>
    </vt:vector>
  </HeadingPairs>
  <TitlesOfParts>
    <vt:vector size="30" baseType="lpstr">
      <vt:lpstr>Arial</vt:lpstr>
      <vt:lpstr>Calibri</vt:lpstr>
      <vt:lpstr>Times New Roman</vt:lpstr>
      <vt:lpstr>Wingdings</vt:lpstr>
      <vt:lpstr>Larissa-Design</vt:lpstr>
      <vt:lpstr>Benutzerdefiniertes Design</vt:lpstr>
      <vt:lpstr>Die gymnasiale Oberstufe</vt:lpstr>
      <vt:lpstr>Einführungsphase  Jahrgangsstufe E0</vt:lpstr>
      <vt:lpstr> Belegungsverpflichtung </vt:lpstr>
      <vt:lpstr>weitere Grundkursfächer</vt:lpstr>
      <vt:lpstr>Wahl der Leistungskurse</vt:lpstr>
      <vt:lpstr>Wahl der Grundkurse I</vt:lpstr>
      <vt:lpstr>weitere Wahl der Grundkurse II von je 2 Wochenstunden </vt:lpstr>
      <vt:lpstr> Fächer im Umfang von 2 oder 3 Wochenstunden  insgesamt 9 Wochenstunden (3 x 3 Wo.-Std. oder 3 x 2 und 1 x 3 Wo.-Std.)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  </vt:lpstr>
      <vt:lpstr>Bewertungsmaßstäbe</vt:lpstr>
      <vt:lpstr>PowerPoint-Präsentation</vt:lpstr>
      <vt:lpstr>PowerPoint-Präsentation</vt:lpstr>
      <vt:lpstr>PowerPoint-Präsentation</vt:lpstr>
      <vt:lpstr>Gesamtqualifikation</vt:lpstr>
      <vt:lpstr>PowerPoint-Präsentation</vt:lpstr>
      <vt:lpstr>PowerPoint-Präsentation</vt:lpstr>
      <vt:lpstr>Einbringung  in die Gesamtqualifikation Block II  </vt:lpstr>
      <vt:lpstr>Die besondere Lernleistung</vt:lpstr>
      <vt:lpstr>weitere Informationen:   www.bildung-mv.de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gymnasiale Oberstufe</dc:title>
  <dc:creator>Hoffmann</dc:creator>
  <cp:lastModifiedBy>Hoffmann</cp:lastModifiedBy>
  <cp:revision>54</cp:revision>
  <dcterms:created xsi:type="dcterms:W3CDTF">2016-03-04T11:25:19Z</dcterms:created>
  <dcterms:modified xsi:type="dcterms:W3CDTF">2021-01-29T11:18:40Z</dcterms:modified>
</cp:coreProperties>
</file>